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444" r:id="rId2"/>
    <p:sldId id="475" r:id="rId3"/>
    <p:sldId id="476" r:id="rId4"/>
    <p:sldId id="477" r:id="rId5"/>
    <p:sldId id="478" r:id="rId6"/>
    <p:sldId id="479" r:id="rId7"/>
    <p:sldId id="480" r:id="rId8"/>
    <p:sldId id="481" r:id="rId9"/>
    <p:sldId id="470" r:id="rId10"/>
    <p:sldId id="482" r:id="rId11"/>
    <p:sldId id="468" r:id="rId12"/>
    <p:sldId id="469" r:id="rId13"/>
    <p:sldId id="483" r:id="rId14"/>
    <p:sldId id="471" r:id="rId15"/>
    <p:sldId id="484" r:id="rId16"/>
    <p:sldId id="485" r:id="rId17"/>
    <p:sldId id="486" r:id="rId18"/>
    <p:sldId id="488" r:id="rId19"/>
    <p:sldId id="490" r:id="rId20"/>
    <p:sldId id="491" r:id="rId21"/>
    <p:sldId id="492" r:id="rId22"/>
    <p:sldId id="493" r:id="rId23"/>
    <p:sldId id="489" r:id="rId24"/>
    <p:sldId id="495" r:id="rId25"/>
    <p:sldId id="496" r:id="rId26"/>
    <p:sldId id="497" r:id="rId27"/>
    <p:sldId id="431" r:id="rId28"/>
  </p:sldIdLst>
  <p:sldSz cx="9144000" cy="5143500" type="screen16x9"/>
  <p:notesSz cx="6858000" cy="9144000"/>
  <p:custDataLst>
    <p:tags r:id="rId30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BE9"/>
    <a:srgbClr val="F8A90C"/>
    <a:srgbClr val="F27255"/>
    <a:srgbClr val="A5C249"/>
    <a:srgbClr val="CE8D3E"/>
    <a:srgbClr val="C80D1F"/>
    <a:srgbClr val="E5472E"/>
    <a:srgbClr val="FFFFFF"/>
    <a:srgbClr val="063D5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 autoAdjust="0"/>
    <p:restoredTop sz="96196" autoAdjust="0"/>
  </p:normalViewPr>
  <p:slideViewPr>
    <p:cSldViewPr snapToGrid="0">
      <p:cViewPr varScale="1">
        <p:scale>
          <a:sx n="152" d="100"/>
          <a:sy n="152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Revenue =$ 2.75M</a:t>
            </a:r>
            <a:r>
              <a:rPr lang="en-US" sz="1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first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5958963347813566"/>
          <c:y val="0.41189427077005747"/>
          <c:w val="0.26784380716222628"/>
          <c:h val="0.5535882012618873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1E1-4822-AA89-77D80D5EF84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1E1-4822-AA89-77D80D5EF84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1E1-4822-AA89-77D80D5EF849}"/>
              </c:ext>
            </c:extLst>
          </c:dPt>
          <c:dPt>
            <c:idx val="3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1E1-4822-AA89-77D80D5EF84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Advertising($ 1.4M)</c:v>
                </c:pt>
                <c:pt idx="1">
                  <c:v>Access Fee($ 0.6M)</c:v>
                </c:pt>
                <c:pt idx="2">
                  <c:v>E-Commerce profit($ 0.75M)</c:v>
                </c:pt>
                <c:pt idx="3">
                  <c:v>Channel Fee($ 0.09M 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1.4</c:v>
                </c:pt>
                <c:pt idx="1">
                  <c:v>0.6</c:v>
                </c:pt>
                <c:pt idx="2">
                  <c:v>0.75</c:v>
                </c:pt>
                <c:pt idx="3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E1-4822-AA89-77D80D5EF84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6008076656969486E-2"/>
          <c:y val="0.13229801265312655"/>
          <c:w val="0.95420761393434728"/>
          <c:h val="0.18809978854368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7F0419-29E6-445A-8930-1FE5034F14F1}" type="datetimeFigureOut">
              <a:rPr lang="zh-CN" altLang="en-US"/>
              <a:pPr>
                <a:defRPr/>
              </a:pPr>
              <a:t>2018/10/11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E2228EF-14F3-4A4E-A038-9C91577641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88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341D52-4E97-4E86-B55B-E43E2CF994F1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980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B534B8-5C50-4F40-8980-1119ABFF10B2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122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6F6E423C-DFE6-4198-AF35-A2B6DB6B2ABA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81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8"/>
          <p:cNvSpPr txBox="1">
            <a:spLocks noChangeArrowheads="1"/>
          </p:cNvSpPr>
          <p:nvPr userDrawn="1"/>
        </p:nvSpPr>
        <p:spPr bwMode="auto">
          <a:xfrm>
            <a:off x="573088" y="319088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/>
              <a:t>ADD YOUR TITLE HERE</a:t>
            </a:r>
            <a:endParaRPr lang="id-ID" altLang="zh-CN" sz="2000" dirty="0"/>
          </a:p>
        </p:txBody>
      </p:sp>
      <p:sp>
        <p:nvSpPr>
          <p:cNvPr id="3" name="文本框 49"/>
          <p:cNvSpPr txBox="1">
            <a:spLocks noChangeArrowheads="1"/>
          </p:cNvSpPr>
          <p:nvPr userDrawn="1"/>
        </p:nvSpPr>
        <p:spPr bwMode="auto">
          <a:xfrm>
            <a:off x="593725" y="679450"/>
            <a:ext cx="51958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id-ID" altLang="zh-CN" sz="1000"/>
              <a:t>Biscuit oat cake carrot cake muffin jelly beans chocolate chocolate sugar plum</a:t>
            </a:r>
            <a:endParaRPr lang="zh-CN" altLang="en-US" sz="1000"/>
          </a:p>
        </p:txBody>
      </p:sp>
      <p:sp>
        <p:nvSpPr>
          <p:cNvPr id="4" name="矩形 3"/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079540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51344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FB88C-A187-4526-AFD6-292AF6DE0010}" type="datetimeFigureOut">
              <a:rPr lang="zh-CN" altLang="en-US"/>
              <a:pPr>
                <a:defRPr/>
              </a:pPr>
              <a:t>2018/10/11</a:t>
            </a:fld>
            <a:endParaRPr lang="zh-CN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6AEA6-DCD8-4020-95DD-531348FF3853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70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5F582-20DA-421B-86B6-552D14729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167183-18E0-4D6B-8CF0-02609902E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A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49411-9524-44C8-AB77-A32E283A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8634-E1AB-4197-B9CD-9714D12E0F0D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C9D648-387F-4C93-9A8C-C126E826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ECD93-7C9A-4903-B701-563E9FC1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9CBCD-8FF9-4C8B-B63F-070F13F6F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3415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28D22E02-86D7-40B9-B838-C5BDBA4B50CE}" type="datetimeFigureOut">
              <a:rPr lang="zh-CN" altLang="en-US"/>
              <a:pPr>
                <a:defRPr/>
              </a:pPr>
              <a:t>2018/10/11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4618735B-C0B1-4613-A8FF-B7D3E4CA1E2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1" r:id="rId3"/>
    <p:sldLayoutId id="2147483704" r:id="rId4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" Target="slide3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6.xml"/><Relationship Id="rId15" Type="http://schemas.openxmlformats.org/officeDocument/2006/relationships/image" Target="../media/image4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-7938"/>
            <a:ext cx="2555875" cy="5159376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原创设计师QQ598969553      _2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133600"/>
            <a:ext cx="438150" cy="8763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原创设计师QQ598969553      _3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965325" y="1562100"/>
            <a:ext cx="581025" cy="1158875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原创设计师QQ598969553      _4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222500" y="2090738"/>
            <a:ext cx="471488" cy="94456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原创设计师QQ598969553      _5"/>
          <p:cNvSpPr>
            <a:spLocks noChangeArrowheads="1"/>
          </p:cNvSpPr>
          <p:nvPr/>
        </p:nvSpPr>
        <p:spPr bwMode="auto">
          <a:xfrm>
            <a:off x="2660650" y="1779956"/>
            <a:ext cx="500289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AU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Health Assistant Application Based on Virtual Assistant Technology</a:t>
            </a:r>
          </a:p>
          <a:p>
            <a:r>
              <a:rPr lang="en-AU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—— Koala Health Assistant</a:t>
            </a:r>
            <a:endParaRPr lang="zh-C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原创设计师QQ598969553      _9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035050" y="3165475"/>
            <a:ext cx="2035175" cy="2035175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原创设计师QQ598969553      _10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17463" y="4227513"/>
            <a:ext cx="2033588" cy="2033587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原创设计师QQ598969553      _11"/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090738" y="4227513"/>
            <a:ext cx="2033587" cy="203358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6" name="原创设计师QQ598969553      _12"/>
          <p:cNvSpPr>
            <a:spLocks noChangeArrowheads="1"/>
          </p:cNvSpPr>
          <p:nvPr/>
        </p:nvSpPr>
        <p:spPr bwMode="auto">
          <a:xfrm>
            <a:off x="505420" y="88980"/>
            <a:ext cx="42523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COMP5206 Information Technologies and Systems</a:t>
            </a:r>
          </a:p>
        </p:txBody>
      </p:sp>
      <p:pic>
        <p:nvPicPr>
          <p:cNvPr id="513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614270"/>
              </p:ext>
            </p:extLst>
          </p:nvPr>
        </p:nvGraphicFramePr>
        <p:xfrm>
          <a:off x="4879385" y="3009900"/>
          <a:ext cx="399464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797"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●</a:t>
                      </a:r>
                      <a:r>
                        <a:rPr lang="en-US" altLang="zh-CN" sz="11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Presenters Name</a:t>
                      </a:r>
                      <a:endParaRPr lang="zh-CN" alt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470090419</a:t>
                      </a:r>
                      <a:r>
                        <a:rPr lang="en-US" altLang="zh-CN" sz="1100" b="1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zh-CN" altLang="en-US" sz="1100" b="1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100" b="1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Mingming</a:t>
                      </a:r>
                      <a:r>
                        <a:rPr lang="en-US" altLang="zh-CN" sz="11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Zhao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470090453     </a:t>
                      </a:r>
                      <a:r>
                        <a:rPr lang="en-US" altLang="zh-CN" sz="11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Rongbing</a:t>
                      </a:r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</a:t>
                      </a:r>
                      <a:endParaRPr lang="en-US" altLang="zh-CN" sz="1100" b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480064336     Lina Fu</a:t>
                      </a:r>
                    </a:p>
                    <a:p>
                      <a:r>
                        <a:rPr lang="en-US" altLang="zh-CN" sz="11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480090900</a:t>
                      </a:r>
                      <a:r>
                        <a:rPr lang="zh-CN" altLang="en-US" sz="11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1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altLang="zh-CN" sz="11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AU" altLang="zh-CN" sz="1100" b="1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uwan</a:t>
                      </a:r>
                      <a:r>
                        <a:rPr lang="en-AU" altLang="zh-CN" sz="11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Zhu</a:t>
                      </a:r>
                      <a:endParaRPr lang="zh-CN" altLang="zh-CN" sz="1100" b="1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AU" altLang="zh-CN" sz="11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480099589     Fan Gao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470132797     Xiang Li</a:t>
                      </a:r>
                      <a:endParaRPr lang="zh-CN" altLang="en-US" sz="1100" b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_MH_Entry_1">
            <a:hlinkClick r:id="rId6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4868779" y="3038807"/>
            <a:ext cx="3044074" cy="18567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PA_MH_Entry_1">
            <a:hlinkClick r:id="rId6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842111" y="3023351"/>
            <a:ext cx="2969220" cy="185390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PA_MH_Entry_1">
            <a:hlinkClick r:id="rId6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4868780" y="691526"/>
            <a:ext cx="2889012" cy="185679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PA_MH_Entry_1">
            <a:hlinkClick r:id="rId6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842110" y="694408"/>
            <a:ext cx="2943119" cy="1853909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E65884-AC75-4A22-9AD7-8BA4DA19D3A5}"/>
              </a:ext>
            </a:extLst>
          </p:cNvPr>
          <p:cNvSpPr/>
          <p:nvPr/>
        </p:nvSpPr>
        <p:spPr>
          <a:xfrm>
            <a:off x="0" y="96594"/>
            <a:ext cx="4007700" cy="483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AU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Viable Product</a:t>
            </a:r>
            <a:endParaRPr lang="zh-C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66689" y="806004"/>
            <a:ext cx="2605484" cy="1283242"/>
            <a:chOff x="357141" y="663854"/>
            <a:chExt cx="2605484" cy="1469714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41" y="663854"/>
              <a:ext cx="2484911" cy="638836"/>
              <a:chOff x="1173001" y="1844856"/>
              <a:chExt cx="3660602" cy="85178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173001" y="1960880"/>
                <a:ext cx="3660602" cy="735758"/>
                <a:chOff x="2336345" y="1795739"/>
                <a:chExt cx="4324645" cy="63365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2336345" y="1795739"/>
                  <a:ext cx="4314547" cy="490297"/>
                </a:xfrm>
                <a:prstGeom prst="rect">
                  <a:avLst/>
                </a:prstGeom>
                <a:solidFill>
                  <a:srgbClr val="018BE9"/>
                </a:solidFill>
              </p:spPr>
              <p:txBody>
                <a:bodyPr rot="0" spcFirstLastPara="0" vert="horz" wrap="square" lIns="324000" tIns="34290" rIns="68580" bIns="3429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lnSpc>
                      <a:spcPct val="120000"/>
                    </a:lnSpc>
                  </a:pPr>
                  <a:r>
                    <a:rPr lang="en-AU" sz="13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da-DK" altLang="zh-CN" sz="135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直角三角形 14"/>
                <p:cNvSpPr/>
                <p:nvPr/>
              </p:nvSpPr>
              <p:spPr>
                <a:xfrm flipV="1">
                  <a:off x="6470490" y="2238891"/>
                  <a:ext cx="190500" cy="190500"/>
                </a:xfrm>
                <a:prstGeom prst="rtTriangle">
                  <a:avLst/>
                </a:prstGeom>
                <a:solidFill>
                  <a:srgbClr val="018BE9"/>
                </a:solidFill>
              </p:spPr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lnSpc>
                      <a:spcPct val="130000"/>
                    </a:lnSpc>
                  </a:pPr>
                  <a:endParaRPr lang="zh-CN" altLang="en-US" sz="135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" name="椭圆 11"/>
              <p:cNvSpPr/>
              <p:nvPr/>
            </p:nvSpPr>
            <p:spPr>
              <a:xfrm>
                <a:off x="1275071" y="2050068"/>
                <a:ext cx="413508" cy="364409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500" b="1" dirty="0">
                    <a:solidFill>
                      <a:srgbClr val="F6C171">
                        <a:lumMod val="7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500" b="1" dirty="0" err="1">
                  <a:solidFill>
                    <a:srgbClr val="F6C171">
                      <a:lumMod val="7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873680" y="1844856"/>
                <a:ext cx="2452114" cy="669752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AU" altLang="zh-CN" sz="18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Dietary</a:t>
                </a:r>
                <a:r>
                  <a:rPr lang="en-AU" altLang="zh-CN" sz="12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AU" altLang="zh-CN" sz="18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</a:t>
                </a:r>
                <a:r>
                  <a:rPr lang="en-AU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67493" y="1287567"/>
              <a:ext cx="2595132" cy="8460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and modify food intake by voice &amp; Get diet information </a:t>
              </a:r>
              <a:r>
                <a:rPr lang="en-AU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suc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AU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as calories</a:t>
              </a:r>
              <a:endPara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41371" y="861790"/>
            <a:ext cx="2871482" cy="1060597"/>
            <a:chOff x="4834019" y="743798"/>
            <a:chExt cx="3108797" cy="1060597"/>
          </a:xfrm>
        </p:grpSpPr>
        <p:grpSp>
          <p:nvGrpSpPr>
            <p:cNvPr id="16" name="组合 15"/>
            <p:cNvGrpSpPr/>
            <p:nvPr/>
          </p:nvGrpSpPr>
          <p:grpSpPr>
            <a:xfrm>
              <a:off x="4834019" y="743798"/>
              <a:ext cx="2747370" cy="558900"/>
              <a:chOff x="1173000" y="3283177"/>
              <a:chExt cx="3663159" cy="74519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173000" y="3283177"/>
                <a:ext cx="3663159" cy="745198"/>
                <a:chOff x="2473950" y="2507980"/>
                <a:chExt cx="4327666" cy="641782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2473950" y="2507980"/>
                  <a:ext cx="4314547" cy="452761"/>
                </a:xfrm>
                <a:prstGeom prst="rect">
                  <a:avLst/>
                </a:prstGeom>
                <a:solidFill>
                  <a:srgbClr val="F27255"/>
                </a:solidFill>
              </p:spPr>
              <p:txBody>
                <a:bodyPr rot="0" spcFirstLastPara="0" vert="horz" wrap="square" lIns="324000" tIns="34290" rIns="68580" bIns="3429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lnSpc>
                      <a:spcPct val="120000"/>
                    </a:lnSpc>
                  </a:pPr>
                  <a:endParaRPr lang="da-DK" altLang="zh-CN" sz="135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直角三角形 20"/>
                <p:cNvSpPr/>
                <p:nvPr/>
              </p:nvSpPr>
              <p:spPr>
                <a:xfrm flipV="1">
                  <a:off x="6611116" y="2959262"/>
                  <a:ext cx="190500" cy="190500"/>
                </a:xfrm>
                <a:prstGeom prst="rtTriangle">
                  <a:avLst/>
                </a:prstGeom>
                <a:solidFill>
                  <a:srgbClr val="F27255">
                    <a:lumMod val="75000"/>
                  </a:srgbClr>
                </a:solidFill>
              </p:spPr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lnSpc>
                      <a:spcPct val="130000"/>
                    </a:lnSpc>
                  </a:pPr>
                  <a:endParaRPr lang="zh-CN" altLang="en-US" sz="135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" name="椭圆 17"/>
              <p:cNvSpPr/>
              <p:nvPr/>
            </p:nvSpPr>
            <p:spPr>
              <a:xfrm>
                <a:off x="1242571" y="3351423"/>
                <a:ext cx="413508" cy="364409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500" b="1" dirty="0">
                    <a:solidFill>
                      <a:srgbClr val="F6C171">
                        <a:lumMod val="7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sz="1500" b="1" dirty="0" err="1">
                  <a:solidFill>
                    <a:srgbClr val="F6C171">
                      <a:lumMod val="7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987356" y="3294235"/>
                <a:ext cx="2023343" cy="461666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AU" altLang="zh-CN" sz="18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Sport</a:t>
                </a:r>
                <a:r>
                  <a:rPr lang="en-AU" altLang="zh-CN" sz="1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AU" altLang="zh-CN" sz="18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</a:t>
                </a:r>
                <a:endParaRPr lang="en-AU" sz="1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4886196" y="1281175"/>
              <a:ext cx="30566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running and walking information.</a:t>
              </a:r>
              <a:endPara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6129" y="3225914"/>
            <a:ext cx="2655080" cy="1047274"/>
            <a:chOff x="388984" y="2843335"/>
            <a:chExt cx="2655080" cy="1047274"/>
          </a:xfrm>
        </p:grpSpPr>
        <p:grpSp>
          <p:nvGrpSpPr>
            <p:cNvPr id="23" name="组合 22"/>
            <p:cNvGrpSpPr/>
            <p:nvPr/>
          </p:nvGrpSpPr>
          <p:grpSpPr>
            <a:xfrm>
              <a:off x="426430" y="2843335"/>
              <a:ext cx="2521326" cy="566312"/>
              <a:chOff x="1173003" y="4616634"/>
              <a:chExt cx="3361767" cy="75508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173003" y="4616634"/>
                <a:ext cx="3361767" cy="755082"/>
                <a:chOff x="2611555" y="3229837"/>
                <a:chExt cx="3971598" cy="650295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2611555" y="3229837"/>
                  <a:ext cx="3955711" cy="452762"/>
                </a:xfrm>
                <a:prstGeom prst="rect">
                  <a:avLst/>
                </a:prstGeom>
                <a:solidFill>
                  <a:srgbClr val="CE8D3E"/>
                </a:solidFill>
              </p:spPr>
              <p:txBody>
                <a:bodyPr rot="0" spcFirstLastPara="0" vert="horz" wrap="square" lIns="324000" tIns="34290" rIns="68580" bIns="3429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lnSpc>
                      <a:spcPct val="120000"/>
                    </a:lnSpc>
                  </a:pPr>
                  <a:endParaRPr lang="da-DK" altLang="zh-CN" sz="135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直角三角形 27"/>
                <p:cNvSpPr/>
                <p:nvPr/>
              </p:nvSpPr>
              <p:spPr>
                <a:xfrm flipV="1">
                  <a:off x="6392653" y="3689632"/>
                  <a:ext cx="190500" cy="190500"/>
                </a:xfrm>
                <a:prstGeom prst="rtTriangle">
                  <a:avLst/>
                </a:prstGeom>
                <a:solidFill>
                  <a:srgbClr val="CE8D3E">
                    <a:lumMod val="75000"/>
                  </a:srgbClr>
                </a:solidFill>
              </p:spPr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lnSpc>
                      <a:spcPct val="130000"/>
                    </a:lnSpc>
                  </a:pPr>
                  <a:endParaRPr lang="zh-CN" altLang="en-US" sz="135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" name="椭圆 24"/>
              <p:cNvSpPr/>
              <p:nvPr/>
            </p:nvSpPr>
            <p:spPr>
              <a:xfrm>
                <a:off x="1242571" y="4680313"/>
                <a:ext cx="413508" cy="364409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500" b="1" dirty="0">
                    <a:solidFill>
                      <a:srgbClr val="F6C171">
                        <a:lumMod val="7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sz="1500" b="1" dirty="0" err="1">
                  <a:solidFill>
                    <a:srgbClr val="F6C171">
                      <a:lumMod val="7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944095" y="4652091"/>
                <a:ext cx="2117246" cy="461665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AU" altLang="zh-CN" sz="18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Voice</a:t>
                </a:r>
                <a:r>
                  <a:rPr lang="en-AU" altLang="zh-CN" sz="18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AU" altLang="zh-CN" sz="18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reminds</a:t>
                </a:r>
                <a:r>
                  <a:rPr lang="en-AU" altLang="zh-CN" sz="18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AU" sz="1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88984" y="3367389"/>
              <a:ext cx="26550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Active voice reminds you of your daily fitness.</a:t>
              </a:r>
              <a:endPara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018751" y="3162728"/>
            <a:ext cx="2894102" cy="1207534"/>
            <a:chOff x="4834019" y="2274537"/>
            <a:chExt cx="2894102" cy="1207534"/>
          </a:xfrm>
        </p:grpSpPr>
        <p:grpSp>
          <p:nvGrpSpPr>
            <p:cNvPr id="30" name="组合 29"/>
            <p:cNvGrpSpPr/>
            <p:nvPr/>
          </p:nvGrpSpPr>
          <p:grpSpPr>
            <a:xfrm>
              <a:off x="4834019" y="2274537"/>
              <a:ext cx="2739041" cy="557604"/>
              <a:chOff x="1173001" y="4616636"/>
              <a:chExt cx="3652054" cy="743471"/>
            </a:xfrm>
            <a:solidFill>
              <a:srgbClr val="A5C249"/>
            </a:solidFill>
          </p:grpSpPr>
          <p:grpSp>
            <p:nvGrpSpPr>
              <p:cNvPr id="31" name="组合 30"/>
              <p:cNvGrpSpPr/>
              <p:nvPr/>
            </p:nvGrpSpPr>
            <p:grpSpPr>
              <a:xfrm>
                <a:off x="1173001" y="4616636"/>
                <a:ext cx="3652054" cy="743471"/>
                <a:chOff x="2611553" y="3229837"/>
                <a:chExt cx="4314547" cy="640295"/>
              </a:xfrm>
              <a:grpFill/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2611553" y="3229837"/>
                  <a:ext cx="4314547" cy="452762"/>
                </a:xfrm>
                <a:prstGeom prst="rect">
                  <a:avLst/>
                </a:prstGeom>
                <a:grpFill/>
              </p:spPr>
              <p:txBody>
                <a:bodyPr rot="0" spcFirstLastPara="0" vert="horz" wrap="square" lIns="324000" tIns="34290" rIns="68580" bIns="3429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lnSpc>
                      <a:spcPct val="120000"/>
                    </a:lnSpc>
                  </a:pPr>
                  <a:endParaRPr lang="da-DK" altLang="zh-CN" sz="1350" dirty="0">
                    <a:solidFill>
                      <a:sysClr val="window" lastClr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直角三角形 34"/>
                <p:cNvSpPr/>
                <p:nvPr/>
              </p:nvSpPr>
              <p:spPr>
                <a:xfrm flipV="1">
                  <a:off x="6735600" y="3679632"/>
                  <a:ext cx="190500" cy="190500"/>
                </a:xfrm>
                <a:prstGeom prst="rtTriangle">
                  <a:avLst/>
                </a:prstGeom>
                <a:grpFill/>
              </p:spPr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>
                    <a:lnSpc>
                      <a:spcPct val="130000"/>
                    </a:lnSpc>
                  </a:pPr>
                  <a:endParaRPr lang="zh-CN" altLang="en-US" sz="135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" name="椭圆 31"/>
              <p:cNvSpPr/>
              <p:nvPr/>
            </p:nvSpPr>
            <p:spPr>
              <a:xfrm>
                <a:off x="1242571" y="4680313"/>
                <a:ext cx="413508" cy="364409"/>
              </a:xfrm>
              <a:prstGeom prst="ellipse">
                <a:avLst/>
              </a:prstGeom>
              <a:solidFill>
                <a:schemeClr val="bg1"/>
              </a:solidFill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500" b="1" dirty="0">
                    <a:solidFill>
                      <a:srgbClr val="F6C171">
                        <a:lumMod val="7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CN" altLang="en-US" sz="1500" b="1" dirty="0" err="1">
                  <a:solidFill>
                    <a:srgbClr val="F6C171">
                      <a:lumMod val="7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2385183" y="4625972"/>
                <a:ext cx="1227686" cy="461665"/>
              </a:xfrm>
              <a:prstGeom prst="rect">
                <a:avLst/>
              </a:prstGeom>
              <a:grp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AU" altLang="zh-CN" sz="18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Analyse</a:t>
                </a:r>
                <a:endParaRPr lang="en-AU" sz="1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834019" y="2743407"/>
              <a:ext cx="289410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Analyse daily calorie intake and consumption and suggest the fitness recommendation.</a:t>
              </a:r>
              <a:endPara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9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42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505264" y="159378"/>
            <a:ext cx="41717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Han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CB300B-C9D2-3144-AA8B-87B3DAB6F643}"/>
              </a:ext>
            </a:extLst>
          </p:cNvPr>
          <p:cNvSpPr/>
          <p:nvPr/>
        </p:nvSpPr>
        <p:spPr>
          <a:xfrm>
            <a:off x="4047749" y="1087069"/>
            <a:ext cx="4572000" cy="1073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Hans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oes not need wake-up words to wake up.</a:t>
            </a:r>
          </a:p>
          <a:p>
            <a:pPr marL="257175" indent="-257175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Hans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upports active prompts and communicates with the user. </a:t>
            </a:r>
          </a:p>
          <a:p>
            <a:pPr algn="just">
              <a:spcAft>
                <a:spcPts val="0"/>
              </a:spcAft>
            </a:pPr>
            <a:endParaRPr lang="en-US" altLang="zh-CN" sz="975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459CC6-01A2-CB41-AE20-7107D77C2D6B}"/>
              </a:ext>
            </a:extLst>
          </p:cNvPr>
          <p:cNvSpPr/>
          <p:nvPr/>
        </p:nvSpPr>
        <p:spPr>
          <a:xfrm>
            <a:off x="1322487" y="1293698"/>
            <a:ext cx="2560717" cy="439852"/>
          </a:xfrm>
          <a:prstGeom prst="rect">
            <a:avLst/>
          </a:prstGeom>
          <a:solidFill>
            <a:srgbClr val="018BE9"/>
          </a:solidFill>
          <a:ln>
            <a:noFill/>
          </a:ln>
        </p:spPr>
        <p:style>
          <a:lnRef idx="2">
            <a:srgbClr val="018BE9">
              <a:shade val="50000"/>
            </a:srgbClr>
          </a:lnRef>
          <a:fillRef idx="1">
            <a:srgbClr val="018BE9"/>
          </a:fillRef>
          <a:effectRef idx="0">
            <a:srgbClr val="018BE9"/>
          </a:effectRef>
          <a:fontRef idx="minor">
            <a:srgbClr val="FFFFFF"/>
          </a:fontRef>
        </p:style>
        <p:txBody>
          <a:bodyPr rtlCol="0" anchor="ctr">
            <a:normAutofit/>
          </a:bodyPr>
          <a:lstStyle>
            <a:defPPr>
              <a:defRPr lang="zh-CN">
                <a:solidFill>
                  <a:srgbClr val="FFFFFF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Hans" sz="20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ctively </a:t>
            </a:r>
            <a:r>
              <a:rPr lang="en-US" altLang="zh-Hans" sz="20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ommunicate</a:t>
            </a: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B65FD929-5B17-FF47-8E6F-F5A3E41AA4E9}"/>
              </a:ext>
            </a:extLst>
          </p:cNvPr>
          <p:cNvSpPr/>
          <p:nvPr/>
        </p:nvSpPr>
        <p:spPr>
          <a:xfrm>
            <a:off x="1612791" y="2517135"/>
            <a:ext cx="2270414" cy="2224918"/>
          </a:xfrm>
          <a:prstGeom prst="rect">
            <a:avLst/>
          </a:prstGeom>
          <a:solidFill>
            <a:schemeClr val="bg1"/>
          </a:solidFill>
          <a:ln w="38100">
            <a:solidFill>
              <a:srgbClr val="063D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9" name="user_149452">
            <a:extLst>
              <a:ext uri="{FF2B5EF4-FFF2-40B4-BE49-F238E27FC236}">
                <a16:creationId xmlns:a16="http://schemas.microsoft.com/office/drawing/2014/main" id="{C70B2ADD-6D09-9F4B-A45D-400BB3B1C7A9}"/>
              </a:ext>
            </a:extLst>
          </p:cNvPr>
          <p:cNvSpPr>
            <a:spLocks noChangeAspect="1"/>
          </p:cNvSpPr>
          <p:nvPr/>
        </p:nvSpPr>
        <p:spPr bwMode="auto">
          <a:xfrm>
            <a:off x="2437148" y="4107978"/>
            <a:ext cx="457264" cy="456663"/>
          </a:xfrm>
          <a:custGeom>
            <a:avLst/>
            <a:gdLst>
              <a:gd name="T0" fmla="*/ 367 w 733"/>
              <a:gd name="T1" fmla="*/ 0 h 733"/>
              <a:gd name="T2" fmla="*/ 119 w 733"/>
              <a:gd name="T3" fmla="*/ 637 h 733"/>
              <a:gd name="T4" fmla="*/ 131 w 733"/>
              <a:gd name="T5" fmla="*/ 647 h 733"/>
              <a:gd name="T6" fmla="*/ 152 w 733"/>
              <a:gd name="T7" fmla="*/ 664 h 733"/>
              <a:gd name="T8" fmla="*/ 181 w 733"/>
              <a:gd name="T9" fmla="*/ 683 h 733"/>
              <a:gd name="T10" fmla="*/ 211 w 733"/>
              <a:gd name="T11" fmla="*/ 698 h 733"/>
              <a:gd name="T12" fmla="*/ 301 w 733"/>
              <a:gd name="T13" fmla="*/ 727 h 733"/>
              <a:gd name="T14" fmla="*/ 333 w 733"/>
              <a:gd name="T15" fmla="*/ 732 h 733"/>
              <a:gd name="T16" fmla="*/ 367 w 733"/>
              <a:gd name="T17" fmla="*/ 733 h 733"/>
              <a:gd name="T18" fmla="*/ 400 w 733"/>
              <a:gd name="T19" fmla="*/ 732 h 733"/>
              <a:gd name="T20" fmla="*/ 432 w 733"/>
              <a:gd name="T21" fmla="*/ 727 h 733"/>
              <a:gd name="T22" fmla="*/ 522 w 733"/>
              <a:gd name="T23" fmla="*/ 699 h 733"/>
              <a:gd name="T24" fmla="*/ 552 w 733"/>
              <a:gd name="T25" fmla="*/ 683 h 733"/>
              <a:gd name="T26" fmla="*/ 580 w 733"/>
              <a:gd name="T27" fmla="*/ 664 h 733"/>
              <a:gd name="T28" fmla="*/ 601 w 733"/>
              <a:gd name="T29" fmla="*/ 648 h 733"/>
              <a:gd name="T30" fmla="*/ 613 w 733"/>
              <a:gd name="T31" fmla="*/ 638 h 733"/>
              <a:gd name="T32" fmla="*/ 27 w 733"/>
              <a:gd name="T33" fmla="*/ 367 h 733"/>
              <a:gd name="T34" fmla="*/ 707 w 733"/>
              <a:gd name="T35" fmla="*/ 367 h 733"/>
              <a:gd name="T36" fmla="*/ 580 w 733"/>
              <a:gd name="T37" fmla="*/ 614 h 733"/>
              <a:gd name="T38" fmla="*/ 451 w 733"/>
              <a:gd name="T39" fmla="*/ 531 h 733"/>
              <a:gd name="T40" fmla="*/ 459 w 733"/>
              <a:gd name="T41" fmla="*/ 480 h 733"/>
              <a:gd name="T42" fmla="*/ 522 w 733"/>
              <a:gd name="T43" fmla="*/ 368 h 733"/>
              <a:gd name="T44" fmla="*/ 510 w 733"/>
              <a:gd name="T45" fmla="*/ 289 h 733"/>
              <a:gd name="T46" fmla="*/ 485 w 733"/>
              <a:gd name="T47" fmla="*/ 149 h 733"/>
              <a:gd name="T48" fmla="*/ 248 w 733"/>
              <a:gd name="T49" fmla="*/ 149 h 733"/>
              <a:gd name="T50" fmla="*/ 223 w 733"/>
              <a:gd name="T51" fmla="*/ 289 h 733"/>
              <a:gd name="T52" fmla="*/ 212 w 733"/>
              <a:gd name="T53" fmla="*/ 368 h 733"/>
              <a:gd name="T54" fmla="*/ 271 w 733"/>
              <a:gd name="T55" fmla="*/ 491 h 733"/>
              <a:gd name="T56" fmla="*/ 255 w 733"/>
              <a:gd name="T57" fmla="*/ 556 h 733"/>
              <a:gd name="T58" fmla="*/ 140 w 733"/>
              <a:gd name="T59" fmla="*/ 620 h 733"/>
              <a:gd name="T60" fmla="*/ 566 w 733"/>
              <a:gd name="T61" fmla="*/ 642 h 733"/>
              <a:gd name="T62" fmla="*/ 545 w 733"/>
              <a:gd name="T63" fmla="*/ 656 h 733"/>
              <a:gd name="T64" fmla="*/ 522 w 733"/>
              <a:gd name="T65" fmla="*/ 669 h 733"/>
              <a:gd name="T66" fmla="*/ 473 w 733"/>
              <a:gd name="T67" fmla="*/ 689 h 733"/>
              <a:gd name="T68" fmla="*/ 448 w 733"/>
              <a:gd name="T69" fmla="*/ 697 h 733"/>
              <a:gd name="T70" fmla="*/ 421 w 733"/>
              <a:gd name="T71" fmla="*/ 702 h 733"/>
              <a:gd name="T72" fmla="*/ 392 w 733"/>
              <a:gd name="T73" fmla="*/ 706 h 733"/>
              <a:gd name="T74" fmla="*/ 341 w 733"/>
              <a:gd name="T75" fmla="*/ 706 h 733"/>
              <a:gd name="T76" fmla="*/ 312 w 733"/>
              <a:gd name="T77" fmla="*/ 702 h 733"/>
              <a:gd name="T78" fmla="*/ 259 w 733"/>
              <a:gd name="T79" fmla="*/ 689 h 733"/>
              <a:gd name="T80" fmla="*/ 232 w 733"/>
              <a:gd name="T81" fmla="*/ 679 h 733"/>
              <a:gd name="T82" fmla="*/ 210 w 733"/>
              <a:gd name="T83" fmla="*/ 668 h 733"/>
              <a:gd name="T84" fmla="*/ 187 w 733"/>
              <a:gd name="T85" fmla="*/ 655 h 733"/>
              <a:gd name="T86" fmla="*/ 163 w 733"/>
              <a:gd name="T87" fmla="*/ 639 h 733"/>
              <a:gd name="T88" fmla="*/ 162 w 733"/>
              <a:gd name="T89" fmla="*/ 637 h 733"/>
              <a:gd name="T90" fmla="*/ 297 w 733"/>
              <a:gd name="T91" fmla="*/ 530 h 733"/>
              <a:gd name="T92" fmla="*/ 294 w 733"/>
              <a:gd name="T93" fmla="*/ 478 h 733"/>
              <a:gd name="T94" fmla="*/ 253 w 733"/>
              <a:gd name="T95" fmla="*/ 390 h 733"/>
              <a:gd name="T96" fmla="*/ 238 w 733"/>
              <a:gd name="T97" fmla="*/ 368 h 733"/>
              <a:gd name="T98" fmla="*/ 246 w 733"/>
              <a:gd name="T99" fmla="*/ 305 h 733"/>
              <a:gd name="T100" fmla="*/ 250 w 733"/>
              <a:gd name="T101" fmla="*/ 226 h 733"/>
              <a:gd name="T102" fmla="*/ 268 w 733"/>
              <a:gd name="T103" fmla="*/ 166 h 733"/>
              <a:gd name="T104" fmla="*/ 465 w 733"/>
              <a:gd name="T105" fmla="*/ 166 h 733"/>
              <a:gd name="T106" fmla="*/ 483 w 733"/>
              <a:gd name="T107" fmla="*/ 301 h 733"/>
              <a:gd name="T108" fmla="*/ 495 w 733"/>
              <a:gd name="T109" fmla="*/ 321 h 733"/>
              <a:gd name="T110" fmla="*/ 479 w 733"/>
              <a:gd name="T111" fmla="*/ 389 h 733"/>
              <a:gd name="T112" fmla="*/ 471 w 733"/>
              <a:gd name="T113" fmla="*/ 398 h 733"/>
              <a:gd name="T114" fmla="*/ 428 w 733"/>
              <a:gd name="T115" fmla="*/ 478 h 733"/>
              <a:gd name="T116" fmla="*/ 424 w 733"/>
              <a:gd name="T117" fmla="*/ 531 h 733"/>
              <a:gd name="T118" fmla="*/ 568 w 733"/>
              <a:gd name="T119" fmla="*/ 638 h 733"/>
              <a:gd name="T120" fmla="*/ 566 w 733"/>
              <a:gd name="T121" fmla="*/ 642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3" h="733">
                <a:moveTo>
                  <a:pt x="733" y="367"/>
                </a:moveTo>
                <a:cubicBezTo>
                  <a:pt x="733" y="164"/>
                  <a:pt x="569" y="0"/>
                  <a:pt x="367" y="0"/>
                </a:cubicBezTo>
                <a:cubicBezTo>
                  <a:pt x="164" y="0"/>
                  <a:pt x="0" y="164"/>
                  <a:pt x="0" y="367"/>
                </a:cubicBezTo>
                <a:cubicBezTo>
                  <a:pt x="0" y="473"/>
                  <a:pt x="46" y="570"/>
                  <a:pt x="119" y="637"/>
                </a:cubicBezTo>
                <a:lnTo>
                  <a:pt x="119" y="637"/>
                </a:lnTo>
                <a:lnTo>
                  <a:pt x="131" y="647"/>
                </a:lnTo>
                <a:cubicBezTo>
                  <a:pt x="131" y="648"/>
                  <a:pt x="132" y="648"/>
                  <a:pt x="133" y="649"/>
                </a:cubicBezTo>
                <a:cubicBezTo>
                  <a:pt x="139" y="654"/>
                  <a:pt x="146" y="659"/>
                  <a:pt x="152" y="664"/>
                </a:cubicBezTo>
                <a:cubicBezTo>
                  <a:pt x="155" y="666"/>
                  <a:pt x="157" y="667"/>
                  <a:pt x="159" y="669"/>
                </a:cubicBezTo>
                <a:cubicBezTo>
                  <a:pt x="166" y="674"/>
                  <a:pt x="173" y="678"/>
                  <a:pt x="181" y="683"/>
                </a:cubicBezTo>
                <a:cubicBezTo>
                  <a:pt x="183" y="684"/>
                  <a:pt x="184" y="684"/>
                  <a:pt x="186" y="685"/>
                </a:cubicBezTo>
                <a:cubicBezTo>
                  <a:pt x="194" y="690"/>
                  <a:pt x="202" y="694"/>
                  <a:pt x="211" y="698"/>
                </a:cubicBezTo>
                <a:cubicBezTo>
                  <a:pt x="211" y="699"/>
                  <a:pt x="212" y="699"/>
                  <a:pt x="213" y="699"/>
                </a:cubicBezTo>
                <a:cubicBezTo>
                  <a:pt x="241" y="712"/>
                  <a:pt x="270" y="722"/>
                  <a:pt x="301" y="727"/>
                </a:cubicBezTo>
                <a:cubicBezTo>
                  <a:pt x="302" y="728"/>
                  <a:pt x="303" y="728"/>
                  <a:pt x="304" y="728"/>
                </a:cubicBezTo>
                <a:cubicBezTo>
                  <a:pt x="314" y="729"/>
                  <a:pt x="323" y="731"/>
                  <a:pt x="333" y="732"/>
                </a:cubicBezTo>
                <a:cubicBezTo>
                  <a:pt x="334" y="732"/>
                  <a:pt x="336" y="732"/>
                  <a:pt x="337" y="732"/>
                </a:cubicBezTo>
                <a:cubicBezTo>
                  <a:pt x="347" y="733"/>
                  <a:pt x="357" y="733"/>
                  <a:pt x="367" y="733"/>
                </a:cubicBezTo>
                <a:cubicBezTo>
                  <a:pt x="377" y="733"/>
                  <a:pt x="387" y="733"/>
                  <a:pt x="396" y="732"/>
                </a:cubicBezTo>
                <a:cubicBezTo>
                  <a:pt x="398" y="732"/>
                  <a:pt x="399" y="732"/>
                  <a:pt x="400" y="732"/>
                </a:cubicBezTo>
                <a:cubicBezTo>
                  <a:pt x="410" y="731"/>
                  <a:pt x="419" y="730"/>
                  <a:pt x="429" y="728"/>
                </a:cubicBezTo>
                <a:cubicBezTo>
                  <a:pt x="430" y="728"/>
                  <a:pt x="431" y="728"/>
                  <a:pt x="432" y="727"/>
                </a:cubicBezTo>
                <a:cubicBezTo>
                  <a:pt x="462" y="722"/>
                  <a:pt x="491" y="713"/>
                  <a:pt x="519" y="700"/>
                </a:cubicBezTo>
                <a:cubicBezTo>
                  <a:pt x="520" y="700"/>
                  <a:pt x="521" y="699"/>
                  <a:pt x="522" y="699"/>
                </a:cubicBezTo>
                <a:cubicBezTo>
                  <a:pt x="530" y="695"/>
                  <a:pt x="538" y="691"/>
                  <a:pt x="546" y="686"/>
                </a:cubicBezTo>
                <a:cubicBezTo>
                  <a:pt x="548" y="685"/>
                  <a:pt x="550" y="684"/>
                  <a:pt x="552" y="683"/>
                </a:cubicBezTo>
                <a:cubicBezTo>
                  <a:pt x="559" y="679"/>
                  <a:pt x="566" y="674"/>
                  <a:pt x="573" y="669"/>
                </a:cubicBezTo>
                <a:cubicBezTo>
                  <a:pt x="576" y="668"/>
                  <a:pt x="578" y="666"/>
                  <a:pt x="580" y="664"/>
                </a:cubicBezTo>
                <a:cubicBezTo>
                  <a:pt x="586" y="660"/>
                  <a:pt x="592" y="656"/>
                  <a:pt x="598" y="651"/>
                </a:cubicBezTo>
                <a:cubicBezTo>
                  <a:pt x="599" y="650"/>
                  <a:pt x="600" y="649"/>
                  <a:pt x="601" y="648"/>
                </a:cubicBezTo>
                <a:lnTo>
                  <a:pt x="614" y="638"/>
                </a:lnTo>
                <a:lnTo>
                  <a:pt x="613" y="638"/>
                </a:lnTo>
                <a:cubicBezTo>
                  <a:pt x="687" y="571"/>
                  <a:pt x="733" y="474"/>
                  <a:pt x="733" y="367"/>
                </a:cubicBezTo>
                <a:close/>
                <a:moveTo>
                  <a:pt x="27" y="367"/>
                </a:moveTo>
                <a:cubicBezTo>
                  <a:pt x="27" y="179"/>
                  <a:pt x="179" y="27"/>
                  <a:pt x="367" y="27"/>
                </a:cubicBezTo>
                <a:cubicBezTo>
                  <a:pt x="554" y="27"/>
                  <a:pt x="707" y="179"/>
                  <a:pt x="707" y="367"/>
                </a:cubicBezTo>
                <a:cubicBezTo>
                  <a:pt x="707" y="468"/>
                  <a:pt x="662" y="559"/>
                  <a:pt x="592" y="621"/>
                </a:cubicBezTo>
                <a:cubicBezTo>
                  <a:pt x="588" y="618"/>
                  <a:pt x="584" y="616"/>
                  <a:pt x="580" y="614"/>
                </a:cubicBezTo>
                <a:lnTo>
                  <a:pt x="467" y="557"/>
                </a:lnTo>
                <a:cubicBezTo>
                  <a:pt x="457" y="552"/>
                  <a:pt x="451" y="542"/>
                  <a:pt x="451" y="531"/>
                </a:cubicBezTo>
                <a:lnTo>
                  <a:pt x="451" y="491"/>
                </a:lnTo>
                <a:cubicBezTo>
                  <a:pt x="454" y="488"/>
                  <a:pt x="456" y="484"/>
                  <a:pt x="459" y="480"/>
                </a:cubicBezTo>
                <a:cubicBezTo>
                  <a:pt x="474" y="460"/>
                  <a:pt x="485" y="437"/>
                  <a:pt x="494" y="412"/>
                </a:cubicBezTo>
                <a:cubicBezTo>
                  <a:pt x="511" y="404"/>
                  <a:pt x="522" y="387"/>
                  <a:pt x="522" y="368"/>
                </a:cubicBezTo>
                <a:lnTo>
                  <a:pt x="522" y="321"/>
                </a:lnTo>
                <a:cubicBezTo>
                  <a:pt x="522" y="309"/>
                  <a:pt x="518" y="298"/>
                  <a:pt x="510" y="289"/>
                </a:cubicBezTo>
                <a:lnTo>
                  <a:pt x="510" y="227"/>
                </a:lnTo>
                <a:cubicBezTo>
                  <a:pt x="511" y="220"/>
                  <a:pt x="513" y="181"/>
                  <a:pt x="485" y="149"/>
                </a:cubicBezTo>
                <a:cubicBezTo>
                  <a:pt x="460" y="121"/>
                  <a:pt x="421" y="107"/>
                  <a:pt x="367" y="107"/>
                </a:cubicBezTo>
                <a:cubicBezTo>
                  <a:pt x="313" y="107"/>
                  <a:pt x="273" y="121"/>
                  <a:pt x="248" y="149"/>
                </a:cubicBezTo>
                <a:cubicBezTo>
                  <a:pt x="220" y="181"/>
                  <a:pt x="223" y="220"/>
                  <a:pt x="223" y="227"/>
                </a:cubicBezTo>
                <a:lnTo>
                  <a:pt x="223" y="289"/>
                </a:lnTo>
                <a:cubicBezTo>
                  <a:pt x="216" y="298"/>
                  <a:pt x="212" y="309"/>
                  <a:pt x="212" y="321"/>
                </a:cubicBezTo>
                <a:lnTo>
                  <a:pt x="212" y="368"/>
                </a:lnTo>
                <a:cubicBezTo>
                  <a:pt x="212" y="383"/>
                  <a:pt x="218" y="397"/>
                  <a:pt x="229" y="406"/>
                </a:cubicBezTo>
                <a:cubicBezTo>
                  <a:pt x="240" y="448"/>
                  <a:pt x="262" y="480"/>
                  <a:pt x="271" y="491"/>
                </a:cubicBezTo>
                <a:lnTo>
                  <a:pt x="271" y="530"/>
                </a:lnTo>
                <a:cubicBezTo>
                  <a:pt x="271" y="540"/>
                  <a:pt x="265" y="550"/>
                  <a:pt x="255" y="556"/>
                </a:cubicBezTo>
                <a:lnTo>
                  <a:pt x="150" y="613"/>
                </a:lnTo>
                <a:cubicBezTo>
                  <a:pt x="146" y="615"/>
                  <a:pt x="143" y="617"/>
                  <a:pt x="140" y="620"/>
                </a:cubicBezTo>
                <a:cubicBezTo>
                  <a:pt x="70" y="557"/>
                  <a:pt x="27" y="467"/>
                  <a:pt x="27" y="367"/>
                </a:cubicBezTo>
                <a:close/>
                <a:moveTo>
                  <a:pt x="566" y="642"/>
                </a:moveTo>
                <a:cubicBezTo>
                  <a:pt x="561" y="645"/>
                  <a:pt x="557" y="648"/>
                  <a:pt x="552" y="652"/>
                </a:cubicBezTo>
                <a:cubicBezTo>
                  <a:pt x="550" y="653"/>
                  <a:pt x="547" y="654"/>
                  <a:pt x="545" y="656"/>
                </a:cubicBezTo>
                <a:cubicBezTo>
                  <a:pt x="539" y="660"/>
                  <a:pt x="533" y="663"/>
                  <a:pt x="526" y="667"/>
                </a:cubicBezTo>
                <a:cubicBezTo>
                  <a:pt x="525" y="668"/>
                  <a:pt x="523" y="668"/>
                  <a:pt x="522" y="669"/>
                </a:cubicBezTo>
                <a:cubicBezTo>
                  <a:pt x="507" y="677"/>
                  <a:pt x="491" y="683"/>
                  <a:pt x="475" y="689"/>
                </a:cubicBezTo>
                <a:cubicBezTo>
                  <a:pt x="475" y="689"/>
                  <a:pt x="474" y="689"/>
                  <a:pt x="473" y="689"/>
                </a:cubicBezTo>
                <a:cubicBezTo>
                  <a:pt x="465" y="692"/>
                  <a:pt x="457" y="695"/>
                  <a:pt x="448" y="697"/>
                </a:cubicBezTo>
                <a:cubicBezTo>
                  <a:pt x="448" y="697"/>
                  <a:pt x="448" y="697"/>
                  <a:pt x="448" y="697"/>
                </a:cubicBezTo>
                <a:cubicBezTo>
                  <a:pt x="439" y="699"/>
                  <a:pt x="431" y="701"/>
                  <a:pt x="422" y="702"/>
                </a:cubicBezTo>
                <a:cubicBezTo>
                  <a:pt x="422" y="702"/>
                  <a:pt x="421" y="702"/>
                  <a:pt x="421" y="702"/>
                </a:cubicBezTo>
                <a:cubicBezTo>
                  <a:pt x="413" y="704"/>
                  <a:pt x="404" y="705"/>
                  <a:pt x="396" y="705"/>
                </a:cubicBezTo>
                <a:cubicBezTo>
                  <a:pt x="395" y="705"/>
                  <a:pt x="393" y="706"/>
                  <a:pt x="392" y="706"/>
                </a:cubicBezTo>
                <a:cubicBezTo>
                  <a:pt x="383" y="706"/>
                  <a:pt x="375" y="707"/>
                  <a:pt x="367" y="707"/>
                </a:cubicBezTo>
                <a:cubicBezTo>
                  <a:pt x="358" y="707"/>
                  <a:pt x="350" y="706"/>
                  <a:pt x="341" y="706"/>
                </a:cubicBezTo>
                <a:cubicBezTo>
                  <a:pt x="340" y="706"/>
                  <a:pt x="338" y="705"/>
                  <a:pt x="337" y="705"/>
                </a:cubicBezTo>
                <a:cubicBezTo>
                  <a:pt x="329" y="705"/>
                  <a:pt x="320" y="704"/>
                  <a:pt x="312" y="702"/>
                </a:cubicBezTo>
                <a:lnTo>
                  <a:pt x="311" y="702"/>
                </a:lnTo>
                <a:cubicBezTo>
                  <a:pt x="293" y="699"/>
                  <a:pt x="276" y="695"/>
                  <a:pt x="259" y="689"/>
                </a:cubicBezTo>
                <a:cubicBezTo>
                  <a:pt x="258" y="689"/>
                  <a:pt x="258" y="689"/>
                  <a:pt x="257" y="689"/>
                </a:cubicBezTo>
                <a:cubicBezTo>
                  <a:pt x="249" y="686"/>
                  <a:pt x="241" y="682"/>
                  <a:pt x="232" y="679"/>
                </a:cubicBezTo>
                <a:cubicBezTo>
                  <a:pt x="232" y="679"/>
                  <a:pt x="232" y="679"/>
                  <a:pt x="232" y="679"/>
                </a:cubicBezTo>
                <a:cubicBezTo>
                  <a:pt x="225" y="676"/>
                  <a:pt x="217" y="672"/>
                  <a:pt x="210" y="668"/>
                </a:cubicBezTo>
                <a:cubicBezTo>
                  <a:pt x="209" y="668"/>
                  <a:pt x="208" y="667"/>
                  <a:pt x="207" y="667"/>
                </a:cubicBezTo>
                <a:cubicBezTo>
                  <a:pt x="200" y="663"/>
                  <a:pt x="193" y="659"/>
                  <a:pt x="187" y="655"/>
                </a:cubicBezTo>
                <a:cubicBezTo>
                  <a:pt x="185" y="654"/>
                  <a:pt x="183" y="652"/>
                  <a:pt x="181" y="651"/>
                </a:cubicBezTo>
                <a:cubicBezTo>
                  <a:pt x="175" y="647"/>
                  <a:pt x="169" y="643"/>
                  <a:pt x="163" y="639"/>
                </a:cubicBezTo>
                <a:cubicBezTo>
                  <a:pt x="162" y="638"/>
                  <a:pt x="162" y="638"/>
                  <a:pt x="161" y="637"/>
                </a:cubicBezTo>
                <a:lnTo>
                  <a:pt x="162" y="637"/>
                </a:lnTo>
                <a:lnTo>
                  <a:pt x="268" y="579"/>
                </a:lnTo>
                <a:cubicBezTo>
                  <a:pt x="286" y="569"/>
                  <a:pt x="297" y="550"/>
                  <a:pt x="297" y="530"/>
                </a:cubicBezTo>
                <a:lnTo>
                  <a:pt x="297" y="482"/>
                </a:lnTo>
                <a:lnTo>
                  <a:pt x="294" y="478"/>
                </a:lnTo>
                <a:cubicBezTo>
                  <a:pt x="294" y="477"/>
                  <a:pt x="265" y="442"/>
                  <a:pt x="254" y="395"/>
                </a:cubicBezTo>
                <a:lnTo>
                  <a:pt x="253" y="390"/>
                </a:lnTo>
                <a:lnTo>
                  <a:pt x="248" y="387"/>
                </a:lnTo>
                <a:cubicBezTo>
                  <a:pt x="242" y="383"/>
                  <a:pt x="238" y="376"/>
                  <a:pt x="238" y="368"/>
                </a:cubicBezTo>
                <a:lnTo>
                  <a:pt x="238" y="321"/>
                </a:lnTo>
                <a:cubicBezTo>
                  <a:pt x="238" y="315"/>
                  <a:pt x="241" y="309"/>
                  <a:pt x="246" y="305"/>
                </a:cubicBezTo>
                <a:lnTo>
                  <a:pt x="250" y="301"/>
                </a:lnTo>
                <a:lnTo>
                  <a:pt x="250" y="226"/>
                </a:lnTo>
                <a:lnTo>
                  <a:pt x="250" y="225"/>
                </a:lnTo>
                <a:cubicBezTo>
                  <a:pt x="250" y="224"/>
                  <a:pt x="246" y="192"/>
                  <a:pt x="268" y="166"/>
                </a:cubicBezTo>
                <a:cubicBezTo>
                  <a:pt x="288" y="144"/>
                  <a:pt x="321" y="133"/>
                  <a:pt x="367" y="133"/>
                </a:cubicBezTo>
                <a:cubicBezTo>
                  <a:pt x="412" y="133"/>
                  <a:pt x="445" y="144"/>
                  <a:pt x="465" y="166"/>
                </a:cubicBezTo>
                <a:cubicBezTo>
                  <a:pt x="487" y="192"/>
                  <a:pt x="483" y="224"/>
                  <a:pt x="483" y="225"/>
                </a:cubicBezTo>
                <a:lnTo>
                  <a:pt x="483" y="301"/>
                </a:lnTo>
                <a:lnTo>
                  <a:pt x="488" y="305"/>
                </a:lnTo>
                <a:cubicBezTo>
                  <a:pt x="493" y="309"/>
                  <a:pt x="495" y="315"/>
                  <a:pt x="495" y="321"/>
                </a:cubicBezTo>
                <a:lnTo>
                  <a:pt x="495" y="368"/>
                </a:lnTo>
                <a:cubicBezTo>
                  <a:pt x="495" y="378"/>
                  <a:pt x="489" y="386"/>
                  <a:pt x="479" y="389"/>
                </a:cubicBezTo>
                <a:lnTo>
                  <a:pt x="473" y="391"/>
                </a:lnTo>
                <a:lnTo>
                  <a:pt x="471" y="398"/>
                </a:lnTo>
                <a:cubicBezTo>
                  <a:pt x="463" y="422"/>
                  <a:pt x="452" y="445"/>
                  <a:pt x="437" y="465"/>
                </a:cubicBezTo>
                <a:cubicBezTo>
                  <a:pt x="434" y="470"/>
                  <a:pt x="430" y="474"/>
                  <a:pt x="428" y="478"/>
                </a:cubicBezTo>
                <a:lnTo>
                  <a:pt x="424" y="481"/>
                </a:lnTo>
                <a:lnTo>
                  <a:pt x="424" y="531"/>
                </a:lnTo>
                <a:cubicBezTo>
                  <a:pt x="424" y="552"/>
                  <a:pt x="436" y="571"/>
                  <a:pt x="455" y="581"/>
                </a:cubicBezTo>
                <a:lnTo>
                  <a:pt x="568" y="638"/>
                </a:lnTo>
                <a:cubicBezTo>
                  <a:pt x="569" y="638"/>
                  <a:pt x="570" y="638"/>
                  <a:pt x="570" y="639"/>
                </a:cubicBezTo>
                <a:cubicBezTo>
                  <a:pt x="569" y="640"/>
                  <a:pt x="568" y="641"/>
                  <a:pt x="566" y="642"/>
                </a:cubicBezTo>
                <a:close/>
              </a:path>
            </a:pathLst>
          </a:custGeom>
          <a:solidFill>
            <a:srgbClr val="063D54"/>
          </a:solidFill>
          <a:ln>
            <a:solidFill>
              <a:srgbClr val="063D54"/>
            </a:solidFill>
          </a:ln>
        </p:spPr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D9313C95-4E9E-194A-AE5A-F365C26B94C0}"/>
              </a:ext>
            </a:extLst>
          </p:cNvPr>
          <p:cNvSpPr/>
          <p:nvPr/>
        </p:nvSpPr>
        <p:spPr>
          <a:xfrm>
            <a:off x="4125510" y="3380596"/>
            <a:ext cx="1079938" cy="183821"/>
          </a:xfrm>
          <a:prstGeom prst="rightArrow">
            <a:avLst/>
          </a:prstGeom>
          <a:solidFill>
            <a:srgbClr val="063D54"/>
          </a:solidFill>
          <a:ln>
            <a:solidFill>
              <a:srgbClr val="063D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4A3BCFE-8F95-8545-A454-D4715338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60" y="2633258"/>
            <a:ext cx="442251" cy="447737"/>
          </a:xfrm>
          <a:prstGeom prst="rect">
            <a:avLst/>
          </a:prstGeom>
        </p:spPr>
      </p:pic>
      <p:cxnSp>
        <p:nvCxnSpPr>
          <p:cNvPr id="32" name="直接箭头连接符 17">
            <a:extLst>
              <a:ext uri="{FF2B5EF4-FFF2-40B4-BE49-F238E27FC236}">
                <a16:creationId xmlns:a16="http://schemas.microsoft.com/office/drawing/2014/main" id="{3F4385A7-AEBF-C24E-A6E8-2D11237A6667}"/>
              </a:ext>
            </a:extLst>
          </p:cNvPr>
          <p:cNvCxnSpPr/>
          <p:nvPr/>
        </p:nvCxnSpPr>
        <p:spPr>
          <a:xfrm flipV="1">
            <a:off x="2597821" y="3155265"/>
            <a:ext cx="7883" cy="8690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D5C5AF68-BDEF-8442-BE3C-F89521E90C04}"/>
              </a:ext>
            </a:extLst>
          </p:cNvPr>
          <p:cNvSpPr/>
          <p:nvPr/>
        </p:nvSpPr>
        <p:spPr>
          <a:xfrm>
            <a:off x="1987759" y="3410434"/>
            <a:ext cx="441832" cy="2408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26">
            <a:extLst>
              <a:ext uri="{FF2B5EF4-FFF2-40B4-BE49-F238E27FC236}">
                <a16:creationId xmlns:a16="http://schemas.microsoft.com/office/drawing/2014/main" id="{386132CB-F9B4-824A-B320-B89CE54E1DB4}"/>
              </a:ext>
            </a:extLst>
          </p:cNvPr>
          <p:cNvCxnSpPr/>
          <p:nvPr/>
        </p:nvCxnSpPr>
        <p:spPr>
          <a:xfrm>
            <a:off x="2747997" y="3197574"/>
            <a:ext cx="0" cy="82676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D42E1CC-F708-D54C-A5AC-C1EC2F195804}"/>
              </a:ext>
            </a:extLst>
          </p:cNvPr>
          <p:cNvSpPr/>
          <p:nvPr/>
        </p:nvSpPr>
        <p:spPr>
          <a:xfrm>
            <a:off x="2859645" y="3406014"/>
            <a:ext cx="763142" cy="24087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nswer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98C2E66C-7E31-D042-A5A2-1240B1180C03}"/>
              </a:ext>
            </a:extLst>
          </p:cNvPr>
          <p:cNvSpPr/>
          <p:nvPr/>
        </p:nvSpPr>
        <p:spPr>
          <a:xfrm>
            <a:off x="5447752" y="2517135"/>
            <a:ext cx="2318209" cy="2224919"/>
          </a:xfrm>
          <a:prstGeom prst="rect">
            <a:avLst/>
          </a:prstGeom>
          <a:solidFill>
            <a:schemeClr val="bg1"/>
          </a:solidFill>
          <a:ln w="38100">
            <a:solidFill>
              <a:srgbClr val="063D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7" name="user_149452">
            <a:extLst>
              <a:ext uri="{FF2B5EF4-FFF2-40B4-BE49-F238E27FC236}">
                <a16:creationId xmlns:a16="http://schemas.microsoft.com/office/drawing/2014/main" id="{58E3C429-67F8-E54B-98CC-4D92D418AB42}"/>
              </a:ext>
            </a:extLst>
          </p:cNvPr>
          <p:cNvSpPr>
            <a:spLocks noChangeAspect="1"/>
          </p:cNvSpPr>
          <p:nvPr/>
        </p:nvSpPr>
        <p:spPr bwMode="auto">
          <a:xfrm>
            <a:off x="6274334" y="4091237"/>
            <a:ext cx="457264" cy="456663"/>
          </a:xfrm>
          <a:custGeom>
            <a:avLst/>
            <a:gdLst>
              <a:gd name="T0" fmla="*/ 367 w 733"/>
              <a:gd name="T1" fmla="*/ 0 h 733"/>
              <a:gd name="T2" fmla="*/ 119 w 733"/>
              <a:gd name="T3" fmla="*/ 637 h 733"/>
              <a:gd name="T4" fmla="*/ 131 w 733"/>
              <a:gd name="T5" fmla="*/ 647 h 733"/>
              <a:gd name="T6" fmla="*/ 152 w 733"/>
              <a:gd name="T7" fmla="*/ 664 h 733"/>
              <a:gd name="T8" fmla="*/ 181 w 733"/>
              <a:gd name="T9" fmla="*/ 683 h 733"/>
              <a:gd name="T10" fmla="*/ 211 w 733"/>
              <a:gd name="T11" fmla="*/ 698 h 733"/>
              <a:gd name="T12" fmla="*/ 301 w 733"/>
              <a:gd name="T13" fmla="*/ 727 h 733"/>
              <a:gd name="T14" fmla="*/ 333 w 733"/>
              <a:gd name="T15" fmla="*/ 732 h 733"/>
              <a:gd name="T16" fmla="*/ 367 w 733"/>
              <a:gd name="T17" fmla="*/ 733 h 733"/>
              <a:gd name="T18" fmla="*/ 400 w 733"/>
              <a:gd name="T19" fmla="*/ 732 h 733"/>
              <a:gd name="T20" fmla="*/ 432 w 733"/>
              <a:gd name="T21" fmla="*/ 727 h 733"/>
              <a:gd name="T22" fmla="*/ 522 w 733"/>
              <a:gd name="T23" fmla="*/ 699 h 733"/>
              <a:gd name="T24" fmla="*/ 552 w 733"/>
              <a:gd name="T25" fmla="*/ 683 h 733"/>
              <a:gd name="T26" fmla="*/ 580 w 733"/>
              <a:gd name="T27" fmla="*/ 664 h 733"/>
              <a:gd name="T28" fmla="*/ 601 w 733"/>
              <a:gd name="T29" fmla="*/ 648 h 733"/>
              <a:gd name="T30" fmla="*/ 613 w 733"/>
              <a:gd name="T31" fmla="*/ 638 h 733"/>
              <a:gd name="T32" fmla="*/ 27 w 733"/>
              <a:gd name="T33" fmla="*/ 367 h 733"/>
              <a:gd name="T34" fmla="*/ 707 w 733"/>
              <a:gd name="T35" fmla="*/ 367 h 733"/>
              <a:gd name="T36" fmla="*/ 580 w 733"/>
              <a:gd name="T37" fmla="*/ 614 h 733"/>
              <a:gd name="T38" fmla="*/ 451 w 733"/>
              <a:gd name="T39" fmla="*/ 531 h 733"/>
              <a:gd name="T40" fmla="*/ 459 w 733"/>
              <a:gd name="T41" fmla="*/ 480 h 733"/>
              <a:gd name="T42" fmla="*/ 522 w 733"/>
              <a:gd name="T43" fmla="*/ 368 h 733"/>
              <a:gd name="T44" fmla="*/ 510 w 733"/>
              <a:gd name="T45" fmla="*/ 289 h 733"/>
              <a:gd name="T46" fmla="*/ 485 w 733"/>
              <a:gd name="T47" fmla="*/ 149 h 733"/>
              <a:gd name="T48" fmla="*/ 248 w 733"/>
              <a:gd name="T49" fmla="*/ 149 h 733"/>
              <a:gd name="T50" fmla="*/ 223 w 733"/>
              <a:gd name="T51" fmla="*/ 289 h 733"/>
              <a:gd name="T52" fmla="*/ 212 w 733"/>
              <a:gd name="T53" fmla="*/ 368 h 733"/>
              <a:gd name="T54" fmla="*/ 271 w 733"/>
              <a:gd name="T55" fmla="*/ 491 h 733"/>
              <a:gd name="T56" fmla="*/ 255 w 733"/>
              <a:gd name="T57" fmla="*/ 556 h 733"/>
              <a:gd name="T58" fmla="*/ 140 w 733"/>
              <a:gd name="T59" fmla="*/ 620 h 733"/>
              <a:gd name="T60" fmla="*/ 566 w 733"/>
              <a:gd name="T61" fmla="*/ 642 h 733"/>
              <a:gd name="T62" fmla="*/ 545 w 733"/>
              <a:gd name="T63" fmla="*/ 656 h 733"/>
              <a:gd name="T64" fmla="*/ 522 w 733"/>
              <a:gd name="T65" fmla="*/ 669 h 733"/>
              <a:gd name="T66" fmla="*/ 473 w 733"/>
              <a:gd name="T67" fmla="*/ 689 h 733"/>
              <a:gd name="T68" fmla="*/ 448 w 733"/>
              <a:gd name="T69" fmla="*/ 697 h 733"/>
              <a:gd name="T70" fmla="*/ 421 w 733"/>
              <a:gd name="T71" fmla="*/ 702 h 733"/>
              <a:gd name="T72" fmla="*/ 392 w 733"/>
              <a:gd name="T73" fmla="*/ 706 h 733"/>
              <a:gd name="T74" fmla="*/ 341 w 733"/>
              <a:gd name="T75" fmla="*/ 706 h 733"/>
              <a:gd name="T76" fmla="*/ 312 w 733"/>
              <a:gd name="T77" fmla="*/ 702 h 733"/>
              <a:gd name="T78" fmla="*/ 259 w 733"/>
              <a:gd name="T79" fmla="*/ 689 h 733"/>
              <a:gd name="T80" fmla="*/ 232 w 733"/>
              <a:gd name="T81" fmla="*/ 679 h 733"/>
              <a:gd name="T82" fmla="*/ 210 w 733"/>
              <a:gd name="T83" fmla="*/ 668 h 733"/>
              <a:gd name="T84" fmla="*/ 187 w 733"/>
              <a:gd name="T85" fmla="*/ 655 h 733"/>
              <a:gd name="T86" fmla="*/ 163 w 733"/>
              <a:gd name="T87" fmla="*/ 639 h 733"/>
              <a:gd name="T88" fmla="*/ 162 w 733"/>
              <a:gd name="T89" fmla="*/ 637 h 733"/>
              <a:gd name="T90" fmla="*/ 297 w 733"/>
              <a:gd name="T91" fmla="*/ 530 h 733"/>
              <a:gd name="T92" fmla="*/ 294 w 733"/>
              <a:gd name="T93" fmla="*/ 478 h 733"/>
              <a:gd name="T94" fmla="*/ 253 w 733"/>
              <a:gd name="T95" fmla="*/ 390 h 733"/>
              <a:gd name="T96" fmla="*/ 238 w 733"/>
              <a:gd name="T97" fmla="*/ 368 h 733"/>
              <a:gd name="T98" fmla="*/ 246 w 733"/>
              <a:gd name="T99" fmla="*/ 305 h 733"/>
              <a:gd name="T100" fmla="*/ 250 w 733"/>
              <a:gd name="T101" fmla="*/ 226 h 733"/>
              <a:gd name="T102" fmla="*/ 268 w 733"/>
              <a:gd name="T103" fmla="*/ 166 h 733"/>
              <a:gd name="T104" fmla="*/ 465 w 733"/>
              <a:gd name="T105" fmla="*/ 166 h 733"/>
              <a:gd name="T106" fmla="*/ 483 w 733"/>
              <a:gd name="T107" fmla="*/ 301 h 733"/>
              <a:gd name="T108" fmla="*/ 495 w 733"/>
              <a:gd name="T109" fmla="*/ 321 h 733"/>
              <a:gd name="T110" fmla="*/ 479 w 733"/>
              <a:gd name="T111" fmla="*/ 389 h 733"/>
              <a:gd name="T112" fmla="*/ 471 w 733"/>
              <a:gd name="T113" fmla="*/ 398 h 733"/>
              <a:gd name="T114" fmla="*/ 428 w 733"/>
              <a:gd name="T115" fmla="*/ 478 h 733"/>
              <a:gd name="T116" fmla="*/ 424 w 733"/>
              <a:gd name="T117" fmla="*/ 531 h 733"/>
              <a:gd name="T118" fmla="*/ 568 w 733"/>
              <a:gd name="T119" fmla="*/ 638 h 733"/>
              <a:gd name="T120" fmla="*/ 566 w 733"/>
              <a:gd name="T121" fmla="*/ 642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3" h="733">
                <a:moveTo>
                  <a:pt x="733" y="367"/>
                </a:moveTo>
                <a:cubicBezTo>
                  <a:pt x="733" y="164"/>
                  <a:pt x="569" y="0"/>
                  <a:pt x="367" y="0"/>
                </a:cubicBezTo>
                <a:cubicBezTo>
                  <a:pt x="164" y="0"/>
                  <a:pt x="0" y="164"/>
                  <a:pt x="0" y="367"/>
                </a:cubicBezTo>
                <a:cubicBezTo>
                  <a:pt x="0" y="473"/>
                  <a:pt x="46" y="570"/>
                  <a:pt x="119" y="637"/>
                </a:cubicBezTo>
                <a:lnTo>
                  <a:pt x="119" y="637"/>
                </a:lnTo>
                <a:lnTo>
                  <a:pt x="131" y="647"/>
                </a:lnTo>
                <a:cubicBezTo>
                  <a:pt x="131" y="648"/>
                  <a:pt x="132" y="648"/>
                  <a:pt x="133" y="649"/>
                </a:cubicBezTo>
                <a:cubicBezTo>
                  <a:pt x="139" y="654"/>
                  <a:pt x="146" y="659"/>
                  <a:pt x="152" y="664"/>
                </a:cubicBezTo>
                <a:cubicBezTo>
                  <a:pt x="155" y="666"/>
                  <a:pt x="157" y="667"/>
                  <a:pt x="159" y="669"/>
                </a:cubicBezTo>
                <a:cubicBezTo>
                  <a:pt x="166" y="674"/>
                  <a:pt x="173" y="678"/>
                  <a:pt x="181" y="683"/>
                </a:cubicBezTo>
                <a:cubicBezTo>
                  <a:pt x="183" y="684"/>
                  <a:pt x="184" y="684"/>
                  <a:pt x="186" y="685"/>
                </a:cubicBezTo>
                <a:cubicBezTo>
                  <a:pt x="194" y="690"/>
                  <a:pt x="202" y="694"/>
                  <a:pt x="211" y="698"/>
                </a:cubicBezTo>
                <a:cubicBezTo>
                  <a:pt x="211" y="699"/>
                  <a:pt x="212" y="699"/>
                  <a:pt x="213" y="699"/>
                </a:cubicBezTo>
                <a:cubicBezTo>
                  <a:pt x="241" y="712"/>
                  <a:pt x="270" y="722"/>
                  <a:pt x="301" y="727"/>
                </a:cubicBezTo>
                <a:cubicBezTo>
                  <a:pt x="302" y="728"/>
                  <a:pt x="303" y="728"/>
                  <a:pt x="304" y="728"/>
                </a:cubicBezTo>
                <a:cubicBezTo>
                  <a:pt x="314" y="729"/>
                  <a:pt x="323" y="731"/>
                  <a:pt x="333" y="732"/>
                </a:cubicBezTo>
                <a:cubicBezTo>
                  <a:pt x="334" y="732"/>
                  <a:pt x="336" y="732"/>
                  <a:pt x="337" y="732"/>
                </a:cubicBezTo>
                <a:cubicBezTo>
                  <a:pt x="347" y="733"/>
                  <a:pt x="357" y="733"/>
                  <a:pt x="367" y="733"/>
                </a:cubicBezTo>
                <a:cubicBezTo>
                  <a:pt x="377" y="733"/>
                  <a:pt x="387" y="733"/>
                  <a:pt x="396" y="732"/>
                </a:cubicBezTo>
                <a:cubicBezTo>
                  <a:pt x="398" y="732"/>
                  <a:pt x="399" y="732"/>
                  <a:pt x="400" y="732"/>
                </a:cubicBezTo>
                <a:cubicBezTo>
                  <a:pt x="410" y="731"/>
                  <a:pt x="419" y="730"/>
                  <a:pt x="429" y="728"/>
                </a:cubicBezTo>
                <a:cubicBezTo>
                  <a:pt x="430" y="728"/>
                  <a:pt x="431" y="728"/>
                  <a:pt x="432" y="727"/>
                </a:cubicBezTo>
                <a:cubicBezTo>
                  <a:pt x="462" y="722"/>
                  <a:pt x="491" y="713"/>
                  <a:pt x="519" y="700"/>
                </a:cubicBezTo>
                <a:cubicBezTo>
                  <a:pt x="520" y="700"/>
                  <a:pt x="521" y="699"/>
                  <a:pt x="522" y="699"/>
                </a:cubicBezTo>
                <a:cubicBezTo>
                  <a:pt x="530" y="695"/>
                  <a:pt x="538" y="691"/>
                  <a:pt x="546" y="686"/>
                </a:cubicBezTo>
                <a:cubicBezTo>
                  <a:pt x="548" y="685"/>
                  <a:pt x="550" y="684"/>
                  <a:pt x="552" y="683"/>
                </a:cubicBezTo>
                <a:cubicBezTo>
                  <a:pt x="559" y="679"/>
                  <a:pt x="566" y="674"/>
                  <a:pt x="573" y="669"/>
                </a:cubicBezTo>
                <a:cubicBezTo>
                  <a:pt x="576" y="668"/>
                  <a:pt x="578" y="666"/>
                  <a:pt x="580" y="664"/>
                </a:cubicBezTo>
                <a:cubicBezTo>
                  <a:pt x="586" y="660"/>
                  <a:pt x="592" y="656"/>
                  <a:pt x="598" y="651"/>
                </a:cubicBezTo>
                <a:cubicBezTo>
                  <a:pt x="599" y="650"/>
                  <a:pt x="600" y="649"/>
                  <a:pt x="601" y="648"/>
                </a:cubicBezTo>
                <a:lnTo>
                  <a:pt x="614" y="638"/>
                </a:lnTo>
                <a:lnTo>
                  <a:pt x="613" y="638"/>
                </a:lnTo>
                <a:cubicBezTo>
                  <a:pt x="687" y="571"/>
                  <a:pt x="733" y="474"/>
                  <a:pt x="733" y="367"/>
                </a:cubicBezTo>
                <a:close/>
                <a:moveTo>
                  <a:pt x="27" y="367"/>
                </a:moveTo>
                <a:cubicBezTo>
                  <a:pt x="27" y="179"/>
                  <a:pt x="179" y="27"/>
                  <a:pt x="367" y="27"/>
                </a:cubicBezTo>
                <a:cubicBezTo>
                  <a:pt x="554" y="27"/>
                  <a:pt x="707" y="179"/>
                  <a:pt x="707" y="367"/>
                </a:cubicBezTo>
                <a:cubicBezTo>
                  <a:pt x="707" y="468"/>
                  <a:pt x="662" y="559"/>
                  <a:pt x="592" y="621"/>
                </a:cubicBezTo>
                <a:cubicBezTo>
                  <a:pt x="588" y="618"/>
                  <a:pt x="584" y="616"/>
                  <a:pt x="580" y="614"/>
                </a:cubicBezTo>
                <a:lnTo>
                  <a:pt x="467" y="557"/>
                </a:lnTo>
                <a:cubicBezTo>
                  <a:pt x="457" y="552"/>
                  <a:pt x="451" y="542"/>
                  <a:pt x="451" y="531"/>
                </a:cubicBezTo>
                <a:lnTo>
                  <a:pt x="451" y="491"/>
                </a:lnTo>
                <a:cubicBezTo>
                  <a:pt x="454" y="488"/>
                  <a:pt x="456" y="484"/>
                  <a:pt x="459" y="480"/>
                </a:cubicBezTo>
                <a:cubicBezTo>
                  <a:pt x="474" y="460"/>
                  <a:pt x="485" y="437"/>
                  <a:pt x="494" y="412"/>
                </a:cubicBezTo>
                <a:cubicBezTo>
                  <a:pt x="511" y="404"/>
                  <a:pt x="522" y="387"/>
                  <a:pt x="522" y="368"/>
                </a:cubicBezTo>
                <a:lnTo>
                  <a:pt x="522" y="321"/>
                </a:lnTo>
                <a:cubicBezTo>
                  <a:pt x="522" y="309"/>
                  <a:pt x="518" y="298"/>
                  <a:pt x="510" y="289"/>
                </a:cubicBezTo>
                <a:lnTo>
                  <a:pt x="510" y="227"/>
                </a:lnTo>
                <a:cubicBezTo>
                  <a:pt x="511" y="220"/>
                  <a:pt x="513" y="181"/>
                  <a:pt x="485" y="149"/>
                </a:cubicBezTo>
                <a:cubicBezTo>
                  <a:pt x="460" y="121"/>
                  <a:pt x="421" y="107"/>
                  <a:pt x="367" y="107"/>
                </a:cubicBezTo>
                <a:cubicBezTo>
                  <a:pt x="313" y="107"/>
                  <a:pt x="273" y="121"/>
                  <a:pt x="248" y="149"/>
                </a:cubicBezTo>
                <a:cubicBezTo>
                  <a:pt x="220" y="181"/>
                  <a:pt x="223" y="220"/>
                  <a:pt x="223" y="227"/>
                </a:cubicBezTo>
                <a:lnTo>
                  <a:pt x="223" y="289"/>
                </a:lnTo>
                <a:cubicBezTo>
                  <a:pt x="216" y="298"/>
                  <a:pt x="212" y="309"/>
                  <a:pt x="212" y="321"/>
                </a:cubicBezTo>
                <a:lnTo>
                  <a:pt x="212" y="368"/>
                </a:lnTo>
                <a:cubicBezTo>
                  <a:pt x="212" y="383"/>
                  <a:pt x="218" y="397"/>
                  <a:pt x="229" y="406"/>
                </a:cubicBezTo>
                <a:cubicBezTo>
                  <a:pt x="240" y="448"/>
                  <a:pt x="262" y="480"/>
                  <a:pt x="271" y="491"/>
                </a:cubicBezTo>
                <a:lnTo>
                  <a:pt x="271" y="530"/>
                </a:lnTo>
                <a:cubicBezTo>
                  <a:pt x="271" y="540"/>
                  <a:pt x="265" y="550"/>
                  <a:pt x="255" y="556"/>
                </a:cubicBezTo>
                <a:lnTo>
                  <a:pt x="150" y="613"/>
                </a:lnTo>
                <a:cubicBezTo>
                  <a:pt x="146" y="615"/>
                  <a:pt x="143" y="617"/>
                  <a:pt x="140" y="620"/>
                </a:cubicBezTo>
                <a:cubicBezTo>
                  <a:pt x="70" y="557"/>
                  <a:pt x="27" y="467"/>
                  <a:pt x="27" y="367"/>
                </a:cubicBezTo>
                <a:close/>
                <a:moveTo>
                  <a:pt x="566" y="642"/>
                </a:moveTo>
                <a:cubicBezTo>
                  <a:pt x="561" y="645"/>
                  <a:pt x="557" y="648"/>
                  <a:pt x="552" y="652"/>
                </a:cubicBezTo>
                <a:cubicBezTo>
                  <a:pt x="550" y="653"/>
                  <a:pt x="547" y="654"/>
                  <a:pt x="545" y="656"/>
                </a:cubicBezTo>
                <a:cubicBezTo>
                  <a:pt x="539" y="660"/>
                  <a:pt x="533" y="663"/>
                  <a:pt x="526" y="667"/>
                </a:cubicBezTo>
                <a:cubicBezTo>
                  <a:pt x="525" y="668"/>
                  <a:pt x="523" y="668"/>
                  <a:pt x="522" y="669"/>
                </a:cubicBezTo>
                <a:cubicBezTo>
                  <a:pt x="507" y="677"/>
                  <a:pt x="491" y="683"/>
                  <a:pt x="475" y="689"/>
                </a:cubicBezTo>
                <a:cubicBezTo>
                  <a:pt x="475" y="689"/>
                  <a:pt x="474" y="689"/>
                  <a:pt x="473" y="689"/>
                </a:cubicBezTo>
                <a:cubicBezTo>
                  <a:pt x="465" y="692"/>
                  <a:pt x="457" y="695"/>
                  <a:pt x="448" y="697"/>
                </a:cubicBezTo>
                <a:cubicBezTo>
                  <a:pt x="448" y="697"/>
                  <a:pt x="448" y="697"/>
                  <a:pt x="448" y="697"/>
                </a:cubicBezTo>
                <a:cubicBezTo>
                  <a:pt x="439" y="699"/>
                  <a:pt x="431" y="701"/>
                  <a:pt x="422" y="702"/>
                </a:cubicBezTo>
                <a:cubicBezTo>
                  <a:pt x="422" y="702"/>
                  <a:pt x="421" y="702"/>
                  <a:pt x="421" y="702"/>
                </a:cubicBezTo>
                <a:cubicBezTo>
                  <a:pt x="413" y="704"/>
                  <a:pt x="404" y="705"/>
                  <a:pt x="396" y="705"/>
                </a:cubicBezTo>
                <a:cubicBezTo>
                  <a:pt x="395" y="705"/>
                  <a:pt x="393" y="706"/>
                  <a:pt x="392" y="706"/>
                </a:cubicBezTo>
                <a:cubicBezTo>
                  <a:pt x="383" y="706"/>
                  <a:pt x="375" y="707"/>
                  <a:pt x="367" y="707"/>
                </a:cubicBezTo>
                <a:cubicBezTo>
                  <a:pt x="358" y="707"/>
                  <a:pt x="350" y="706"/>
                  <a:pt x="341" y="706"/>
                </a:cubicBezTo>
                <a:cubicBezTo>
                  <a:pt x="340" y="706"/>
                  <a:pt x="338" y="705"/>
                  <a:pt x="337" y="705"/>
                </a:cubicBezTo>
                <a:cubicBezTo>
                  <a:pt x="329" y="705"/>
                  <a:pt x="320" y="704"/>
                  <a:pt x="312" y="702"/>
                </a:cubicBezTo>
                <a:lnTo>
                  <a:pt x="311" y="702"/>
                </a:lnTo>
                <a:cubicBezTo>
                  <a:pt x="293" y="699"/>
                  <a:pt x="276" y="695"/>
                  <a:pt x="259" y="689"/>
                </a:cubicBezTo>
                <a:cubicBezTo>
                  <a:pt x="258" y="689"/>
                  <a:pt x="258" y="689"/>
                  <a:pt x="257" y="689"/>
                </a:cubicBezTo>
                <a:cubicBezTo>
                  <a:pt x="249" y="686"/>
                  <a:pt x="241" y="682"/>
                  <a:pt x="232" y="679"/>
                </a:cubicBezTo>
                <a:cubicBezTo>
                  <a:pt x="232" y="679"/>
                  <a:pt x="232" y="679"/>
                  <a:pt x="232" y="679"/>
                </a:cubicBezTo>
                <a:cubicBezTo>
                  <a:pt x="225" y="676"/>
                  <a:pt x="217" y="672"/>
                  <a:pt x="210" y="668"/>
                </a:cubicBezTo>
                <a:cubicBezTo>
                  <a:pt x="209" y="668"/>
                  <a:pt x="208" y="667"/>
                  <a:pt x="207" y="667"/>
                </a:cubicBezTo>
                <a:cubicBezTo>
                  <a:pt x="200" y="663"/>
                  <a:pt x="193" y="659"/>
                  <a:pt x="187" y="655"/>
                </a:cubicBezTo>
                <a:cubicBezTo>
                  <a:pt x="185" y="654"/>
                  <a:pt x="183" y="652"/>
                  <a:pt x="181" y="651"/>
                </a:cubicBezTo>
                <a:cubicBezTo>
                  <a:pt x="175" y="647"/>
                  <a:pt x="169" y="643"/>
                  <a:pt x="163" y="639"/>
                </a:cubicBezTo>
                <a:cubicBezTo>
                  <a:pt x="162" y="638"/>
                  <a:pt x="162" y="638"/>
                  <a:pt x="161" y="637"/>
                </a:cubicBezTo>
                <a:lnTo>
                  <a:pt x="162" y="637"/>
                </a:lnTo>
                <a:lnTo>
                  <a:pt x="268" y="579"/>
                </a:lnTo>
                <a:cubicBezTo>
                  <a:pt x="286" y="569"/>
                  <a:pt x="297" y="550"/>
                  <a:pt x="297" y="530"/>
                </a:cubicBezTo>
                <a:lnTo>
                  <a:pt x="297" y="482"/>
                </a:lnTo>
                <a:lnTo>
                  <a:pt x="294" y="478"/>
                </a:lnTo>
                <a:cubicBezTo>
                  <a:pt x="294" y="477"/>
                  <a:pt x="265" y="442"/>
                  <a:pt x="254" y="395"/>
                </a:cubicBezTo>
                <a:lnTo>
                  <a:pt x="253" y="390"/>
                </a:lnTo>
                <a:lnTo>
                  <a:pt x="248" y="387"/>
                </a:lnTo>
                <a:cubicBezTo>
                  <a:pt x="242" y="383"/>
                  <a:pt x="238" y="376"/>
                  <a:pt x="238" y="368"/>
                </a:cubicBezTo>
                <a:lnTo>
                  <a:pt x="238" y="321"/>
                </a:lnTo>
                <a:cubicBezTo>
                  <a:pt x="238" y="315"/>
                  <a:pt x="241" y="309"/>
                  <a:pt x="246" y="305"/>
                </a:cubicBezTo>
                <a:lnTo>
                  <a:pt x="250" y="301"/>
                </a:lnTo>
                <a:lnTo>
                  <a:pt x="250" y="226"/>
                </a:lnTo>
                <a:lnTo>
                  <a:pt x="250" y="225"/>
                </a:lnTo>
                <a:cubicBezTo>
                  <a:pt x="250" y="224"/>
                  <a:pt x="246" y="192"/>
                  <a:pt x="268" y="166"/>
                </a:cubicBezTo>
                <a:cubicBezTo>
                  <a:pt x="288" y="144"/>
                  <a:pt x="321" y="133"/>
                  <a:pt x="367" y="133"/>
                </a:cubicBezTo>
                <a:cubicBezTo>
                  <a:pt x="412" y="133"/>
                  <a:pt x="445" y="144"/>
                  <a:pt x="465" y="166"/>
                </a:cubicBezTo>
                <a:cubicBezTo>
                  <a:pt x="487" y="192"/>
                  <a:pt x="483" y="224"/>
                  <a:pt x="483" y="225"/>
                </a:cubicBezTo>
                <a:lnTo>
                  <a:pt x="483" y="301"/>
                </a:lnTo>
                <a:lnTo>
                  <a:pt x="488" y="305"/>
                </a:lnTo>
                <a:cubicBezTo>
                  <a:pt x="493" y="309"/>
                  <a:pt x="495" y="315"/>
                  <a:pt x="495" y="321"/>
                </a:cubicBezTo>
                <a:lnTo>
                  <a:pt x="495" y="368"/>
                </a:lnTo>
                <a:cubicBezTo>
                  <a:pt x="495" y="378"/>
                  <a:pt x="489" y="386"/>
                  <a:pt x="479" y="389"/>
                </a:cubicBezTo>
                <a:lnTo>
                  <a:pt x="473" y="391"/>
                </a:lnTo>
                <a:lnTo>
                  <a:pt x="471" y="398"/>
                </a:lnTo>
                <a:cubicBezTo>
                  <a:pt x="463" y="422"/>
                  <a:pt x="452" y="445"/>
                  <a:pt x="437" y="465"/>
                </a:cubicBezTo>
                <a:cubicBezTo>
                  <a:pt x="434" y="470"/>
                  <a:pt x="430" y="474"/>
                  <a:pt x="428" y="478"/>
                </a:cubicBezTo>
                <a:lnTo>
                  <a:pt x="424" y="481"/>
                </a:lnTo>
                <a:lnTo>
                  <a:pt x="424" y="531"/>
                </a:lnTo>
                <a:cubicBezTo>
                  <a:pt x="424" y="552"/>
                  <a:pt x="436" y="571"/>
                  <a:pt x="455" y="581"/>
                </a:cubicBezTo>
                <a:lnTo>
                  <a:pt x="568" y="638"/>
                </a:lnTo>
                <a:cubicBezTo>
                  <a:pt x="569" y="638"/>
                  <a:pt x="570" y="638"/>
                  <a:pt x="570" y="639"/>
                </a:cubicBezTo>
                <a:cubicBezTo>
                  <a:pt x="569" y="640"/>
                  <a:pt x="568" y="641"/>
                  <a:pt x="566" y="642"/>
                </a:cubicBezTo>
                <a:close/>
              </a:path>
            </a:pathLst>
          </a:custGeom>
          <a:solidFill>
            <a:srgbClr val="063D54"/>
          </a:solidFill>
          <a:ln>
            <a:solidFill>
              <a:srgbClr val="063D54"/>
            </a:solidFill>
          </a:ln>
        </p:spPr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030518B-2F26-FB45-8908-D9A5F1D84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840" y="2621189"/>
            <a:ext cx="442251" cy="447737"/>
          </a:xfrm>
          <a:prstGeom prst="rect">
            <a:avLst/>
          </a:prstGeom>
        </p:spPr>
      </p:pic>
      <p:cxnSp>
        <p:nvCxnSpPr>
          <p:cNvPr id="39" name="直接箭头连接符 51">
            <a:extLst>
              <a:ext uri="{FF2B5EF4-FFF2-40B4-BE49-F238E27FC236}">
                <a16:creationId xmlns:a16="http://schemas.microsoft.com/office/drawing/2014/main" id="{55D591DD-3E8C-BC47-9193-5EDD097B8774}"/>
              </a:ext>
            </a:extLst>
          </p:cNvPr>
          <p:cNvCxnSpPr/>
          <p:nvPr/>
        </p:nvCxnSpPr>
        <p:spPr>
          <a:xfrm>
            <a:off x="6412799" y="3104496"/>
            <a:ext cx="3729" cy="919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C8AF73E-FEE0-814E-9317-5468802BF55A}"/>
              </a:ext>
            </a:extLst>
          </p:cNvPr>
          <p:cNvSpPr/>
          <p:nvPr/>
        </p:nvSpPr>
        <p:spPr>
          <a:xfrm>
            <a:off x="5784210" y="3380596"/>
            <a:ext cx="441832" cy="2408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53">
            <a:extLst>
              <a:ext uri="{FF2B5EF4-FFF2-40B4-BE49-F238E27FC236}">
                <a16:creationId xmlns:a16="http://schemas.microsoft.com/office/drawing/2014/main" id="{84FB7357-2A47-D244-BF0E-19E0467A2445}"/>
              </a:ext>
            </a:extLst>
          </p:cNvPr>
          <p:cNvCxnSpPr/>
          <p:nvPr/>
        </p:nvCxnSpPr>
        <p:spPr>
          <a:xfrm flipV="1">
            <a:off x="6562500" y="3100962"/>
            <a:ext cx="15218" cy="89988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AD7CD35-47F4-C341-B981-ACC7F499E1FF}"/>
              </a:ext>
            </a:extLst>
          </p:cNvPr>
          <p:cNvSpPr/>
          <p:nvPr/>
        </p:nvSpPr>
        <p:spPr>
          <a:xfrm>
            <a:off x="6683692" y="3380596"/>
            <a:ext cx="763142" cy="24087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43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文本框 10"/>
          <p:cNvSpPr txBox="1"/>
          <p:nvPr/>
        </p:nvSpPr>
        <p:spPr>
          <a:xfrm>
            <a:off x="448937" y="1218074"/>
            <a:ext cx="791278" cy="59166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300" b="1" dirty="0">
                <a:solidFill>
                  <a:srgbClr val="018B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300" b="1" dirty="0">
              <a:solidFill>
                <a:srgbClr val="018B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60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562228" y="147821"/>
            <a:ext cx="41717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Han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72C1266-923E-9A47-BD44-A725CE309FC4}"/>
              </a:ext>
            </a:extLst>
          </p:cNvPr>
          <p:cNvGrpSpPr/>
          <p:nvPr/>
        </p:nvGrpSpPr>
        <p:grpSpPr>
          <a:xfrm>
            <a:off x="562229" y="1194496"/>
            <a:ext cx="2847720" cy="736265"/>
            <a:chOff x="5882982" y="1873597"/>
            <a:chExt cx="3797437" cy="123110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C59CBF3-B7C3-5D4F-B4AC-6AA3055519A7}"/>
                </a:ext>
              </a:extLst>
            </p:cNvPr>
            <p:cNvSpPr/>
            <p:nvPr/>
          </p:nvSpPr>
          <p:spPr>
            <a:xfrm>
              <a:off x="7078511" y="2196434"/>
              <a:ext cx="2601908" cy="65176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rtlCol="0" anchor="ctr">
              <a:noAutofit/>
            </a:bodyPr>
            <a:lstStyle>
              <a:defPPr>
                <a:defRPr lang="zh-CN">
                  <a:solidFill>
                    <a:srgbClr val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Hans" sz="2000" kern="1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V</a:t>
              </a:r>
              <a:r>
                <a:rPr lang="en-US" altLang="zh-CN" sz="2000" kern="1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oice </a:t>
              </a:r>
              <a:r>
                <a:rPr lang="en-US" altLang="zh-Hans" sz="2000" kern="1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Input</a:t>
              </a:r>
              <a:endParaRPr lang="en-AU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3">
              <a:extLst>
                <a:ext uri="{FF2B5EF4-FFF2-40B4-BE49-F238E27FC236}">
                  <a16:creationId xmlns:a16="http://schemas.microsoft.com/office/drawing/2014/main" id="{37301865-A92A-1740-A836-7808AB91B89C}"/>
                </a:ext>
              </a:extLst>
            </p:cNvPr>
            <p:cNvSpPr txBox="1"/>
            <p:nvPr/>
          </p:nvSpPr>
          <p:spPr>
            <a:xfrm>
              <a:off x="5882982" y="1873597"/>
              <a:ext cx="1322798" cy="12311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33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927AB5F-5C61-3243-B614-A4391ACB6BA6}"/>
              </a:ext>
            </a:extLst>
          </p:cNvPr>
          <p:cNvSpPr/>
          <p:nvPr/>
        </p:nvSpPr>
        <p:spPr>
          <a:xfrm>
            <a:off x="562228" y="2253266"/>
            <a:ext cx="50356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Hans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utomatically record a variety of information. </a:t>
            </a:r>
          </a:p>
          <a:p>
            <a:pPr marL="257175" indent="-2571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Hans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void laziness, maintain long-term interest.</a:t>
            </a:r>
          </a:p>
          <a:p>
            <a:pPr marL="257175" indent="-257175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An active virtual assistant is like a private secretary.</a:t>
            </a:r>
            <a:endParaRPr lang="zh-CN" altLang="zh-CN" sz="975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" name="Picture 2" descr="Image result for virtual assistant definition">
            <a:extLst>
              <a:ext uri="{FF2B5EF4-FFF2-40B4-BE49-F238E27FC236}">
                <a16:creationId xmlns:a16="http://schemas.microsoft.com/office/drawing/2014/main" id="{2EF9D5FF-FD8B-C547-9983-55DD79D4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43" y="1524524"/>
            <a:ext cx="3476911" cy="26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13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438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515760" y="166113"/>
            <a:ext cx="41717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Han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918E105-592E-C441-92DC-0D5F28D88563}"/>
              </a:ext>
            </a:extLst>
          </p:cNvPr>
          <p:cNvGrpSpPr/>
          <p:nvPr/>
        </p:nvGrpSpPr>
        <p:grpSpPr>
          <a:xfrm>
            <a:off x="515760" y="2952831"/>
            <a:ext cx="3322815" cy="736241"/>
            <a:chOff x="1539750" y="4098064"/>
            <a:chExt cx="3985165" cy="123110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0621BB7-08B3-4E48-A1AA-D15A8AA3AF88}"/>
                </a:ext>
              </a:extLst>
            </p:cNvPr>
            <p:cNvSpPr/>
            <p:nvPr/>
          </p:nvSpPr>
          <p:spPr>
            <a:xfrm>
              <a:off x="2614792" y="4369402"/>
              <a:ext cx="2910123" cy="688428"/>
            </a:xfrm>
            <a:prstGeom prst="rect">
              <a:avLst/>
            </a:prstGeom>
            <a:solidFill>
              <a:srgbClr val="A5C249"/>
            </a:solidFill>
            <a:ln>
              <a:noFill/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>
              <a:defPPr>
                <a:defRPr lang="zh-CN">
                  <a:solidFill>
                    <a:srgbClr val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Han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Cut</a:t>
              </a:r>
              <a:r>
                <a:rPr lang="zh-Han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complex features</a:t>
              </a:r>
            </a:p>
          </p:txBody>
        </p:sp>
        <p:sp>
          <p:nvSpPr>
            <p:cNvPr id="15" name="文本框 24">
              <a:extLst>
                <a:ext uri="{FF2B5EF4-FFF2-40B4-BE49-F238E27FC236}">
                  <a16:creationId xmlns:a16="http://schemas.microsoft.com/office/drawing/2014/main" id="{80B300EC-FC61-9A45-987E-9DF0D289C64C}"/>
                </a:ext>
              </a:extLst>
            </p:cNvPr>
            <p:cNvSpPr txBox="1"/>
            <p:nvPr/>
          </p:nvSpPr>
          <p:spPr>
            <a:xfrm>
              <a:off x="1539750" y="4098064"/>
              <a:ext cx="1322798" cy="12311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00" b="1" dirty="0">
                  <a:solidFill>
                    <a:srgbClr val="A5C2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3300" b="1" dirty="0">
                <a:solidFill>
                  <a:srgbClr val="A5C24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33334" y="847029"/>
            <a:ext cx="3901583" cy="1556999"/>
            <a:chOff x="515910" y="884191"/>
            <a:chExt cx="3901583" cy="155699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F9A904F-2453-5E49-8846-71300B7D5A79}"/>
                </a:ext>
              </a:extLst>
            </p:cNvPr>
            <p:cNvSpPr/>
            <p:nvPr/>
          </p:nvSpPr>
          <p:spPr>
            <a:xfrm>
              <a:off x="1412125" y="1163889"/>
              <a:ext cx="2426450" cy="39880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rtlCol="0" anchor="ctr">
              <a:noAutofit/>
            </a:bodyPr>
            <a:lstStyle>
              <a:defPPr>
                <a:defRPr lang="zh-CN">
                  <a:solidFill>
                    <a:srgbClr val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AU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Community Supports</a:t>
              </a:r>
            </a:p>
          </p:txBody>
        </p:sp>
        <p:sp>
          <p:nvSpPr>
            <p:cNvPr id="12" name="文本框 16">
              <a:extLst>
                <a:ext uri="{FF2B5EF4-FFF2-40B4-BE49-F238E27FC236}">
                  <a16:creationId xmlns:a16="http://schemas.microsoft.com/office/drawing/2014/main" id="{47558380-52EC-6647-AAB7-9F31E5BC7692}"/>
                </a:ext>
              </a:extLst>
            </p:cNvPr>
            <p:cNvSpPr txBox="1"/>
            <p:nvPr/>
          </p:nvSpPr>
          <p:spPr>
            <a:xfrm>
              <a:off x="515910" y="884191"/>
              <a:ext cx="992099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00" b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33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E42D6EB-3EA6-DC47-9562-15007FEBD335}"/>
                </a:ext>
              </a:extLst>
            </p:cNvPr>
            <p:cNvSpPr/>
            <p:nvPr/>
          </p:nvSpPr>
          <p:spPr>
            <a:xfrm>
              <a:off x="1009809" y="1794859"/>
              <a:ext cx="34076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 algn="just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Hans" sz="1800" kern="1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V</a:t>
              </a:r>
              <a:r>
                <a:rPr lang="en-US" altLang="zh-CN" sz="1800" kern="1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iew the sports data of friends, users can like and comment.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EC679D9-032E-8A4F-87A9-A66939E9F7B8}"/>
              </a:ext>
            </a:extLst>
          </p:cNvPr>
          <p:cNvSpPr/>
          <p:nvPr/>
        </p:nvSpPr>
        <p:spPr>
          <a:xfrm>
            <a:off x="1412126" y="374382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Hans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Simple function.</a:t>
            </a:r>
          </a:p>
          <a:p>
            <a:pPr marL="257175" indent="-257175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Hans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lower price.</a:t>
            </a:r>
          </a:p>
          <a:p>
            <a:pPr marL="257175" indent="-257175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Hans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ower consumption is very low.</a:t>
            </a:r>
            <a:endParaRPr lang="zh-CN" altLang="zh-CN" sz="975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4424FC-36F6-7C4F-BD81-27C0E052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2" y="909118"/>
            <a:ext cx="2523866" cy="152349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4F96BB9-2180-5843-A4BF-945DD0A33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184" y="3044485"/>
            <a:ext cx="2761316" cy="1577019"/>
          </a:xfrm>
          <a:prstGeom prst="rect">
            <a:avLst/>
          </a:prstGeom>
        </p:spPr>
      </p:pic>
      <p:grpSp>
        <p:nvGrpSpPr>
          <p:cNvPr id="16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17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75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515910" y="164398"/>
            <a:ext cx="41717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Unfair advantage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C68371-6EFD-DA46-9C40-F3A5C39469CC}"/>
              </a:ext>
            </a:extLst>
          </p:cNvPr>
          <p:cNvSpPr/>
          <p:nvPr/>
        </p:nvSpPr>
        <p:spPr>
          <a:xfrm>
            <a:off x="722448" y="868334"/>
            <a:ext cx="4240250" cy="981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zh-Hans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ctive </a:t>
            </a:r>
            <a:r>
              <a:rPr lang="en-US" altLang="zh-Hans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oice </a:t>
            </a:r>
            <a:r>
              <a:rPr lang="en-US" altLang="zh-Hans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nteraction </a:t>
            </a:r>
            <a:r>
              <a:rPr lang="en-US" altLang="zh-Hans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echnology </a:t>
            </a:r>
          </a:p>
          <a:p>
            <a:pPr marL="257175" indent="-257175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5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Provides the active reminder function </a:t>
            </a:r>
          </a:p>
          <a:p>
            <a:pPr marL="214313" indent="-214313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Hans" sz="15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5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ore intelligent and efficient.</a:t>
            </a:r>
            <a:endParaRPr lang="zh-CN" altLang="zh-CN" sz="15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975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05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821823-C228-9E44-92A0-0BF909FA531B}"/>
              </a:ext>
            </a:extLst>
          </p:cNvPr>
          <p:cNvSpPr/>
          <p:nvPr/>
        </p:nvSpPr>
        <p:spPr>
          <a:xfrm>
            <a:off x="722448" y="3138461"/>
            <a:ext cx="58836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en-US" altLang="zh-CN" sz="975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AU" altLang="zh-CN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Community </a:t>
            </a:r>
            <a:r>
              <a:rPr lang="en-US" altLang="zh-CN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Function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Promote the enthusiasm of users to exercise.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Increase the interaction between friends.</a:t>
            </a:r>
            <a:endParaRPr lang="zh-CN" altLang="en-US" sz="1800" b="1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9322E3-7293-A145-84AF-CBC0D992E6E1}"/>
              </a:ext>
            </a:extLst>
          </p:cNvPr>
          <p:cNvSpPr/>
          <p:nvPr/>
        </p:nvSpPr>
        <p:spPr>
          <a:xfrm>
            <a:off x="722448" y="1995944"/>
            <a:ext cx="49280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itchFamily="2" charset="2"/>
              <a:buChar char="Ø"/>
            </a:pPr>
            <a:r>
              <a:rPr lang="en-US" altLang="zh-Hans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Automatic Speech Recognition</a:t>
            </a:r>
            <a:r>
              <a:rPr lang="en-US" altLang="zh-CN" sz="1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sz="15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Multi-channel signal processing, ‘6+1’ microphone array;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sz="15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Speech separation when multiple people speak.</a:t>
            </a:r>
            <a:endParaRPr lang="zh-CN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F61264-61A5-4142-A904-CB618EBF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357" y="2991889"/>
            <a:ext cx="3400760" cy="2139804"/>
          </a:xfrm>
          <a:prstGeom prst="rect">
            <a:avLst/>
          </a:prstGeom>
        </p:spPr>
      </p:pic>
      <p:grpSp>
        <p:nvGrpSpPr>
          <p:cNvPr id="10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11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092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554010" y="164398"/>
            <a:ext cx="41717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Channels 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AFF2D9-618B-E14F-BD2C-73BB0C0E4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84" y="914400"/>
            <a:ext cx="3005570" cy="16428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9F0208-BFAD-5043-8D7D-2BC1582DD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53" y="914292"/>
            <a:ext cx="3088398" cy="1678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29F411-9386-114E-815E-423C9C949B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3" y="2973783"/>
            <a:ext cx="3028461" cy="16848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FE0F3B-B6F1-9E48-8A5A-D186C73E9D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65" y="2973783"/>
            <a:ext cx="3096386" cy="1766216"/>
          </a:xfrm>
          <a:prstGeom prst="rect">
            <a:avLst/>
          </a:prstGeom>
        </p:spPr>
      </p:pic>
      <p:grpSp>
        <p:nvGrpSpPr>
          <p:cNvPr id="10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11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30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595656" y="148272"/>
            <a:ext cx="41717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97FAF0-CE7D-E246-B26F-508D0C14F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61" y="854109"/>
            <a:ext cx="3052664" cy="1753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8A85C-D02D-4148-854F-BA82DB39F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61" y="2911228"/>
            <a:ext cx="3091193" cy="1729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86373A-AD56-BE44-B3BC-DDF4A6F6B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86" y="2911228"/>
            <a:ext cx="3016689" cy="17590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0B7C13-7FC1-1443-8D53-77F41108D1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86" y="824129"/>
            <a:ext cx="3016689" cy="1783421"/>
          </a:xfrm>
          <a:prstGeom prst="rect">
            <a:avLst/>
          </a:prstGeom>
        </p:spPr>
      </p:pic>
      <p:grpSp>
        <p:nvGrpSpPr>
          <p:cNvPr id="10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12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238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637644" y="164398"/>
            <a:ext cx="9321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4A0E4C-BEDE-4F19-BDD4-FDE1BD60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520" y="1146674"/>
            <a:ext cx="1832675" cy="1638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266D04-9F90-4C62-8947-36489072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71" y="1035057"/>
            <a:ext cx="948522" cy="14620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AC3AA3-34D1-429E-A5CF-96B9590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263" y="1663462"/>
            <a:ext cx="1428750" cy="800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BD8967-1ADF-4FB7-B0C6-AA6FE4314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2657"/>
            <a:ext cx="2359797" cy="880905"/>
          </a:xfrm>
          <a:prstGeom prst="rect">
            <a:avLst/>
          </a:prstGeom>
        </p:spPr>
      </p:pic>
      <p:sp>
        <p:nvSpPr>
          <p:cNvPr id="11" name="加号 10">
            <a:extLst>
              <a:ext uri="{FF2B5EF4-FFF2-40B4-BE49-F238E27FC236}">
                <a16:creationId xmlns:a16="http://schemas.microsoft.com/office/drawing/2014/main" id="{6CDFFDDF-DF65-4B81-95EA-EE6DE6E342B0}"/>
              </a:ext>
            </a:extLst>
          </p:cNvPr>
          <p:cNvSpPr/>
          <p:nvPr/>
        </p:nvSpPr>
        <p:spPr>
          <a:xfrm>
            <a:off x="2187077" y="1860548"/>
            <a:ext cx="345440" cy="32512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加号 11">
            <a:extLst>
              <a:ext uri="{FF2B5EF4-FFF2-40B4-BE49-F238E27FC236}">
                <a16:creationId xmlns:a16="http://schemas.microsoft.com/office/drawing/2014/main" id="{0242D0AD-91FC-449E-9140-5B157BC17A4C}"/>
              </a:ext>
            </a:extLst>
          </p:cNvPr>
          <p:cNvSpPr/>
          <p:nvPr/>
        </p:nvSpPr>
        <p:spPr>
          <a:xfrm>
            <a:off x="4245995" y="1860548"/>
            <a:ext cx="345440" cy="32512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2F03B9-BAE0-44F5-B9E2-1D95B45720C1}"/>
              </a:ext>
            </a:extLst>
          </p:cNvPr>
          <p:cNvSpPr txBox="1"/>
          <p:nvPr/>
        </p:nvSpPr>
        <p:spPr>
          <a:xfrm>
            <a:off x="620328" y="2471867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7ED382-0E97-4F5C-88BE-41D6FFAD8A3C}"/>
              </a:ext>
            </a:extLst>
          </p:cNvPr>
          <p:cNvSpPr txBox="1"/>
          <p:nvPr/>
        </p:nvSpPr>
        <p:spPr>
          <a:xfrm>
            <a:off x="2428223" y="2497144"/>
            <a:ext cx="243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Resource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F3816E-BC7E-4124-874E-54B12FB949E8}"/>
              </a:ext>
            </a:extLst>
          </p:cNvPr>
          <p:cNvSpPr txBox="1"/>
          <p:nvPr/>
        </p:nvSpPr>
        <p:spPr>
          <a:xfrm>
            <a:off x="5048238" y="2477314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Service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原创设计师QQ598969553      _5">
            <a:extLst>
              <a:ext uri="{FF2B5EF4-FFF2-40B4-BE49-F238E27FC236}">
                <a16:creationId xmlns:a16="http://schemas.microsoft.com/office/drawing/2014/main" id="{31CD4F6F-1AA3-4F32-9618-DC0042137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244" y="2866476"/>
            <a:ext cx="17030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Cost</a:t>
            </a:r>
          </a:p>
        </p:txBody>
      </p:sp>
      <p:sp>
        <p:nvSpPr>
          <p:cNvPr id="19" name="等号 18">
            <a:extLst>
              <a:ext uri="{FF2B5EF4-FFF2-40B4-BE49-F238E27FC236}">
                <a16:creationId xmlns:a16="http://schemas.microsoft.com/office/drawing/2014/main" id="{8420EC71-C9FB-4A97-A3FE-426711782C95}"/>
              </a:ext>
            </a:extLst>
          </p:cNvPr>
          <p:cNvSpPr/>
          <p:nvPr/>
        </p:nvSpPr>
        <p:spPr>
          <a:xfrm>
            <a:off x="6691515" y="1873059"/>
            <a:ext cx="433005" cy="31260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A1028AC-3D65-48F3-B1AF-C8E4F1CFD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750036"/>
              </p:ext>
            </p:extLst>
          </p:nvPr>
        </p:nvGraphicFramePr>
        <p:xfrm>
          <a:off x="2564081" y="3314701"/>
          <a:ext cx="3910932" cy="1228869"/>
        </p:xfrm>
        <a:graphic>
          <a:graphicData uri="http://schemas.openxmlformats.org/drawingml/2006/table">
            <a:tbl>
              <a:tblPr bandRow="1"/>
              <a:tblGrid>
                <a:gridCol w="1894737">
                  <a:extLst>
                    <a:ext uri="{9D8B030D-6E8A-4147-A177-3AD203B41FA5}">
                      <a16:colId xmlns:a16="http://schemas.microsoft.com/office/drawing/2014/main" val="3730966121"/>
                    </a:ext>
                  </a:extLst>
                </a:gridCol>
                <a:gridCol w="2016195">
                  <a:extLst>
                    <a:ext uri="{9D8B030D-6E8A-4147-A177-3AD203B41FA5}">
                      <a16:colId xmlns:a16="http://schemas.microsoft.com/office/drawing/2014/main" val="4110717307"/>
                    </a:ext>
                  </a:extLst>
                </a:gridCol>
              </a:tblGrid>
              <a:tr h="4000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1st Year</a:t>
                      </a:r>
                      <a:endParaRPr lang="zh-C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D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$ 2,010,000</a:t>
                      </a:r>
                      <a:endParaRPr lang="zh-C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8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398487"/>
                  </a:ext>
                </a:extLst>
              </a:tr>
              <a:tr h="4724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2nd Year</a:t>
                      </a:r>
                      <a:endParaRPr lang="zh-C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72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$ 2,800,000</a:t>
                      </a:r>
                      <a:endParaRPr lang="zh-C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72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020341"/>
                  </a:ext>
                </a:extLst>
              </a:tr>
              <a:tr h="3564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3rd Year</a:t>
                      </a:r>
                      <a:endParaRPr lang="zh-C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C2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$ 3,800,000</a:t>
                      </a:r>
                      <a:endParaRPr lang="zh-C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C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6558"/>
                  </a:ext>
                </a:extLst>
              </a:tr>
            </a:tbl>
          </a:graphicData>
        </a:graphic>
      </p:graphicFrame>
      <p:grpSp>
        <p:nvGrpSpPr>
          <p:cNvPr id="20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21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696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640608" y="129939"/>
            <a:ext cx="4792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Make Money?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C3B3AC-63C6-494F-BFEE-550F707B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" y="1591945"/>
            <a:ext cx="2350008" cy="13274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4CFA44-711F-415D-A397-3F2BE480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154" y="1591944"/>
            <a:ext cx="1943735" cy="13274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7F69C4-EF8A-4D91-BB11-2A34A7465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705" y="1382249"/>
            <a:ext cx="1403493" cy="1537308"/>
          </a:xfrm>
          <a:prstGeom prst="rect">
            <a:avLst/>
          </a:prstGeom>
        </p:spPr>
      </p:pic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93A2744F-C640-45DF-B6E1-5BE63D96F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05418"/>
              </p:ext>
            </p:extLst>
          </p:nvPr>
        </p:nvGraphicFramePr>
        <p:xfrm>
          <a:off x="149351" y="3233739"/>
          <a:ext cx="2406269" cy="8229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406269">
                  <a:extLst>
                    <a:ext uri="{9D8B030D-6E8A-4147-A177-3AD203B41FA5}">
                      <a16:colId xmlns:a16="http://schemas.microsoft.com/office/drawing/2014/main" val="3240837979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1.Full </a:t>
                      </a: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launch-screen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0464676"/>
                  </a:ext>
                </a:extLst>
              </a:tr>
              <a:tr h="2713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2.banner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6963313"/>
                  </a:ext>
                </a:extLst>
              </a:tr>
              <a:tr h="2713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3.Interstitial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914224"/>
                  </a:ext>
                </a:extLst>
              </a:tr>
            </a:tbl>
          </a:graphicData>
        </a:graphic>
      </p:graphicFrame>
      <p:sp>
        <p:nvSpPr>
          <p:cNvPr id="32" name="原创设计师QQ598969553      _5">
            <a:extLst>
              <a:ext uri="{FF2B5EF4-FFF2-40B4-BE49-F238E27FC236}">
                <a16:creationId xmlns:a16="http://schemas.microsoft.com/office/drawing/2014/main" id="{EA645A26-1BE9-4B7A-9433-D10B4DE5B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681" y="3426648"/>
            <a:ext cx="17956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$ 30/year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6527F91-F7E9-4C8E-9085-4AC1C64C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1591944"/>
            <a:ext cx="2095500" cy="153352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2CA11A5-C085-4361-9184-100DB97D8B74}"/>
              </a:ext>
            </a:extLst>
          </p:cNvPr>
          <p:cNvSpPr txBox="1"/>
          <p:nvPr/>
        </p:nvSpPr>
        <p:spPr>
          <a:xfrm>
            <a:off x="6961235" y="3322832"/>
            <a:ext cx="2270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Recipe</a:t>
            </a: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Body-building class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00C1D73-ED91-49F0-BEFB-B5043537F5B7}"/>
              </a:ext>
            </a:extLst>
          </p:cNvPr>
          <p:cNvSpPr/>
          <p:nvPr/>
        </p:nvSpPr>
        <p:spPr>
          <a:xfrm>
            <a:off x="2702822" y="3118872"/>
            <a:ext cx="19933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ell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easuring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quipment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8898" y="1219687"/>
            <a:ext cx="1936723" cy="33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Advertising</a:t>
            </a: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1131" y="1233608"/>
            <a:ext cx="2761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E-Commerce</a:t>
            </a: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21881" y="1225936"/>
            <a:ext cx="1748738" cy="33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&amp; Recipe</a:t>
            </a: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48774" y="1218267"/>
            <a:ext cx="2169471" cy="33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Premium Version fee</a:t>
            </a: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20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011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663064" y="102842"/>
            <a:ext cx="3035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Profit</a:t>
            </a:r>
          </a:p>
        </p:txBody>
      </p:sp>
      <p:sp>
        <p:nvSpPr>
          <p:cNvPr id="12" name="原创设计师QQ598969553      _5">
            <a:extLst>
              <a:ext uri="{FF2B5EF4-FFF2-40B4-BE49-F238E27FC236}">
                <a16:creationId xmlns:a16="http://schemas.microsoft.com/office/drawing/2014/main" id="{3DA218C5-18A8-4BE7-A8F2-5A34C4972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635" y="811831"/>
            <a:ext cx="26120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Advertising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91EB9FD-2C61-4E4E-A3DE-010A7C59D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482083"/>
              </p:ext>
            </p:extLst>
          </p:nvPr>
        </p:nvGraphicFramePr>
        <p:xfrm>
          <a:off x="781977" y="1547969"/>
          <a:ext cx="7612380" cy="2384785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076521">
                  <a:extLst>
                    <a:ext uri="{9D8B030D-6E8A-4147-A177-3AD203B41FA5}">
                      <a16:colId xmlns:a16="http://schemas.microsoft.com/office/drawing/2014/main" val="2092776470"/>
                    </a:ext>
                  </a:extLst>
                </a:gridCol>
                <a:gridCol w="1637302">
                  <a:extLst>
                    <a:ext uri="{9D8B030D-6E8A-4147-A177-3AD203B41FA5}">
                      <a16:colId xmlns:a16="http://schemas.microsoft.com/office/drawing/2014/main" val="4173662273"/>
                    </a:ext>
                  </a:extLst>
                </a:gridCol>
                <a:gridCol w="1290488">
                  <a:extLst>
                    <a:ext uri="{9D8B030D-6E8A-4147-A177-3AD203B41FA5}">
                      <a16:colId xmlns:a16="http://schemas.microsoft.com/office/drawing/2014/main" val="683445440"/>
                    </a:ext>
                  </a:extLst>
                </a:gridCol>
                <a:gridCol w="2608069">
                  <a:extLst>
                    <a:ext uri="{9D8B030D-6E8A-4147-A177-3AD203B41FA5}">
                      <a16:colId xmlns:a16="http://schemas.microsoft.com/office/drawing/2014/main" val="588441131"/>
                    </a:ext>
                  </a:extLst>
                </a:gridCol>
              </a:tblGrid>
              <a:tr h="4713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Ad. type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client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profit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826637"/>
                  </a:ext>
                </a:extLst>
              </a:tr>
              <a:tr h="5608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launch-screen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$ 1500 per day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1500*365= $ 0.54m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3571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banner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$ 300 per day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300*365=$ 0.1m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967692"/>
                  </a:ext>
                </a:extLst>
              </a:tr>
              <a:tr h="665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Interstitial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$ 700 per day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700*365=$ 0.7m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583490"/>
                  </a:ext>
                </a:extLst>
              </a:tr>
            </a:tbl>
          </a:graphicData>
        </a:graphic>
      </p:graphicFrame>
      <p:grpSp>
        <p:nvGrpSpPr>
          <p:cNvPr id="13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14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955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原创设计师QQ598969553      _1"/>
          <p:cNvSpPr/>
          <p:nvPr/>
        </p:nvSpPr>
        <p:spPr bwMode="auto">
          <a:xfrm>
            <a:off x="0" y="0"/>
            <a:ext cx="322263" cy="64293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rgbClr val="063D54"/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63D54"/>
              </a:solidFill>
            </a:endParaRPr>
          </a:p>
        </p:txBody>
      </p:sp>
      <p:sp>
        <p:nvSpPr>
          <p:cNvPr id="31" name="原创设计师QQ598969553      _2"/>
          <p:cNvSpPr>
            <a:spLocks/>
          </p:cNvSpPr>
          <p:nvPr/>
        </p:nvSpPr>
        <p:spPr bwMode="auto">
          <a:xfrm>
            <a:off x="100013" y="225425"/>
            <a:ext cx="215900" cy="433388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63D54"/>
              </a:solidFill>
            </a:endParaRPr>
          </a:p>
        </p:txBody>
      </p:sp>
      <p:sp>
        <p:nvSpPr>
          <p:cNvPr id="34" name="原创设计师QQ598969553      _5"/>
          <p:cNvSpPr>
            <a:spLocks noChangeArrowheads="1"/>
          </p:cNvSpPr>
          <p:nvPr/>
        </p:nvSpPr>
        <p:spPr bwMode="auto">
          <a:xfrm>
            <a:off x="475235" y="167545"/>
            <a:ext cx="15112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924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PA_MH_Entry_1">
            <a:hlinkClick r:id="rId14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1019511" y="751391"/>
            <a:ext cx="3924724" cy="3559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zh-CN" altLang="en-US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PA_MH_Number_1">
            <a:hlinkClick r:id="rId14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597142" y="658813"/>
            <a:ext cx="422367" cy="449673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rgbClr val="063D5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PA_MH_Entry_1">
            <a:hlinkClick r:id="rId14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968951" y="1683335"/>
            <a:ext cx="4031928" cy="3559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 fontScale="925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Segments and Unique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PA_MH_Number_1">
            <a:hlinkClick r:id="rId14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597142" y="1589029"/>
            <a:ext cx="422367" cy="449673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rgbClr val="063D5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PA_MH_Entry_1">
            <a:hlinkClick r:id="rId14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1019507" y="2555261"/>
            <a:ext cx="3981372" cy="3559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and Unfair Advantage</a:t>
            </a:r>
            <a:endParaRPr lang="zh-CN" altLang="en-US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PA_MH_Number_1">
            <a:hlinkClick r:id="rId14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597141" y="2461531"/>
            <a:ext cx="422367" cy="449673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rgbClr val="063D5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PA_MH_Entry_1">
            <a:hlinkClick r:id="rId14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1019508" y="3431937"/>
            <a:ext cx="3981371" cy="3559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endParaRPr lang="zh-CN" altLang="en-US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PA_MH_Number_1">
            <a:hlinkClick r:id="rId14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597140" y="3339359"/>
            <a:ext cx="422367" cy="449673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rgbClr val="063D5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10" y="435813"/>
            <a:ext cx="2965602" cy="444522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5" name="PA_MH_Entry_1">
            <a:hlinkClick r:id="rId14" action="ppaction://hlinksldjump"/>
            <a:extLst>
              <a:ext uri="{FF2B5EF4-FFF2-40B4-BE49-F238E27FC236}">
                <a16:creationId xmlns:a16="http://schemas.microsoft.com/office/drawing/2014/main" id="{697C5F89-5AA2-DB45-9796-CE52E856E8C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19509" y="4305979"/>
            <a:ext cx="3924726" cy="3559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and Revenue </a:t>
            </a:r>
            <a:endParaRPr lang="zh-CN" altLang="en-US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PA_MH_Number_1">
            <a:hlinkClick r:id="rId14" action="ppaction://hlinksldjump"/>
            <a:extLst>
              <a:ext uri="{FF2B5EF4-FFF2-40B4-BE49-F238E27FC236}">
                <a16:creationId xmlns:a16="http://schemas.microsoft.com/office/drawing/2014/main" id="{D5EA6DAE-21B7-C54B-B588-4D54F65730D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97140" y="4213401"/>
            <a:ext cx="422367" cy="449673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rgbClr val="063D5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05</a:t>
            </a:r>
            <a:endParaRPr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14355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4" grpId="0"/>
      <p:bldP spid="56" grpId="0" animBg="1"/>
      <p:bldP spid="57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原创设计师QQ598969553      _5">
            <a:extLst>
              <a:ext uri="{FF2B5EF4-FFF2-40B4-BE49-F238E27FC236}">
                <a16:creationId xmlns:a16="http://schemas.microsoft.com/office/drawing/2014/main" id="{F1E817DF-9354-4E9C-9260-781FDA973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344" y="124833"/>
            <a:ext cx="3035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Profit</a:t>
            </a:r>
          </a:p>
        </p:txBody>
      </p:sp>
      <p:sp>
        <p:nvSpPr>
          <p:cNvPr id="16" name="原创设计师QQ598969553      _5">
            <a:extLst>
              <a:ext uri="{FF2B5EF4-FFF2-40B4-BE49-F238E27FC236}">
                <a16:creationId xmlns:a16="http://schemas.microsoft.com/office/drawing/2014/main" id="{71FA5FFC-CB69-44F4-B946-4CEB49B19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014" y="872375"/>
            <a:ext cx="26120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66D9E2-855A-4B32-996D-2371AE2E42F0}"/>
              </a:ext>
            </a:extLst>
          </p:cNvPr>
          <p:cNvSpPr/>
          <p:nvPr/>
        </p:nvSpPr>
        <p:spPr>
          <a:xfrm>
            <a:off x="1594115" y="1894946"/>
            <a:ext cx="6819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150*10%*500000 = 0.75M $/year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043F4F5-EB1D-48EF-9BFE-0E550175CBC4}"/>
              </a:ext>
            </a:extLst>
          </p:cNvPr>
          <p:cNvCxnSpPr/>
          <p:nvPr/>
        </p:nvCxnSpPr>
        <p:spPr>
          <a:xfrm>
            <a:off x="1901290" y="2397760"/>
            <a:ext cx="0" cy="104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BDA2511-30E0-4421-8728-FAC4D202655E}"/>
              </a:ext>
            </a:extLst>
          </p:cNvPr>
          <p:cNvCxnSpPr>
            <a:cxnSpLocks/>
          </p:cNvCxnSpPr>
          <p:nvPr/>
        </p:nvCxnSpPr>
        <p:spPr>
          <a:xfrm flipH="1">
            <a:off x="2781300" y="2358096"/>
            <a:ext cx="10067" cy="40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279215C-CF13-4605-9E64-E8D7EFEFE79C}"/>
              </a:ext>
            </a:extLst>
          </p:cNvPr>
          <p:cNvCxnSpPr>
            <a:cxnSpLocks/>
          </p:cNvCxnSpPr>
          <p:nvPr/>
        </p:nvCxnSpPr>
        <p:spPr>
          <a:xfrm>
            <a:off x="4063711" y="2397760"/>
            <a:ext cx="22514" cy="119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原创设计师QQ598969553      _5">
            <a:extLst>
              <a:ext uri="{FF2B5EF4-FFF2-40B4-BE49-F238E27FC236}">
                <a16:creationId xmlns:a16="http://schemas.microsoft.com/office/drawing/2014/main" id="{829692EB-2FF5-4D5E-9F48-250F65B9E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0892" y="2867033"/>
            <a:ext cx="18228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Buying Possibility </a:t>
            </a:r>
          </a:p>
        </p:txBody>
      </p:sp>
      <p:sp>
        <p:nvSpPr>
          <p:cNvPr id="25" name="原创设计师QQ598969553      _5">
            <a:extLst>
              <a:ext uri="{FF2B5EF4-FFF2-40B4-BE49-F238E27FC236}">
                <a16:creationId xmlns:a16="http://schemas.microsoft.com/office/drawing/2014/main" id="{8A9078FA-0518-47EA-BCCC-B6BB00357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9593" y="3668133"/>
            <a:ext cx="1724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Buyers</a:t>
            </a:r>
          </a:p>
        </p:txBody>
      </p:sp>
      <p:sp>
        <p:nvSpPr>
          <p:cNvPr id="26" name="原创设计师QQ598969553      _5">
            <a:extLst>
              <a:ext uri="{FF2B5EF4-FFF2-40B4-BE49-F238E27FC236}">
                <a16:creationId xmlns:a16="http://schemas.microsoft.com/office/drawing/2014/main" id="{191D2C05-8D42-4AE5-BD24-F78D2D7B2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922" y="3541948"/>
            <a:ext cx="189400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Annually</a:t>
            </a:r>
          </a:p>
          <a:p>
            <a:pPr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Per Customer</a:t>
            </a:r>
          </a:p>
        </p:txBody>
      </p:sp>
      <p:grpSp>
        <p:nvGrpSpPr>
          <p:cNvPr id="17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20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410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原创设计师QQ598969553      _5">
            <a:extLst>
              <a:ext uri="{FF2B5EF4-FFF2-40B4-BE49-F238E27FC236}">
                <a16:creationId xmlns:a16="http://schemas.microsoft.com/office/drawing/2014/main" id="{3FD2DF4B-9694-4EFC-9CF6-FDE773D3D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064" y="119699"/>
            <a:ext cx="3035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Profit</a:t>
            </a:r>
          </a:p>
        </p:txBody>
      </p:sp>
      <p:sp>
        <p:nvSpPr>
          <p:cNvPr id="13" name="原创设计师QQ598969553      _5">
            <a:extLst>
              <a:ext uri="{FF2B5EF4-FFF2-40B4-BE49-F238E27FC236}">
                <a16:creationId xmlns:a16="http://schemas.microsoft.com/office/drawing/2014/main" id="{67244646-D8DA-4DF7-9510-C60341D14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64" y="903214"/>
            <a:ext cx="26120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Fee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98D5639-AB0F-4E98-B787-64676891B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325694"/>
              </p:ext>
            </p:extLst>
          </p:nvPr>
        </p:nvGraphicFramePr>
        <p:xfrm>
          <a:off x="1272602" y="1704975"/>
          <a:ext cx="6785548" cy="1719951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586530">
                  <a:extLst>
                    <a:ext uri="{9D8B030D-6E8A-4147-A177-3AD203B41FA5}">
                      <a16:colId xmlns:a16="http://schemas.microsoft.com/office/drawing/2014/main" val="607472235"/>
                    </a:ext>
                  </a:extLst>
                </a:gridCol>
                <a:gridCol w="1586530">
                  <a:extLst>
                    <a:ext uri="{9D8B030D-6E8A-4147-A177-3AD203B41FA5}">
                      <a16:colId xmlns:a16="http://schemas.microsoft.com/office/drawing/2014/main" val="669230225"/>
                    </a:ext>
                  </a:extLst>
                </a:gridCol>
                <a:gridCol w="1897988">
                  <a:extLst>
                    <a:ext uri="{9D8B030D-6E8A-4147-A177-3AD203B41FA5}">
                      <a16:colId xmlns:a16="http://schemas.microsoft.com/office/drawing/2014/main" val="973873074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798332608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Access price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client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profit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51880"/>
                  </a:ext>
                </a:extLst>
              </a:tr>
              <a:tr h="586476"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Gym Class</a:t>
                      </a:r>
                      <a:endParaRPr lang="zh-CN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$ 3.0 each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 M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$ 0.03 M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02947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Recipe</a:t>
                      </a:r>
                      <a:endParaRPr lang="zh-CN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$ 2.0 each</a:t>
                      </a:r>
                      <a:endParaRPr lang="zh-CN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 M</a:t>
                      </a:r>
                      <a:endParaRPr lang="zh-CN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20040" indent="-32004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$ 0.06 M</a:t>
                      </a:r>
                      <a:endParaRPr lang="zh-CN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30902"/>
                  </a:ext>
                </a:extLst>
              </a:tr>
            </a:tbl>
          </a:graphicData>
        </a:graphic>
      </p:graphicFrame>
      <p:grpSp>
        <p:nvGrpSpPr>
          <p:cNvPr id="14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15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373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原创设计师QQ598969553      _5">
            <a:extLst>
              <a:ext uri="{FF2B5EF4-FFF2-40B4-BE49-F238E27FC236}">
                <a16:creationId xmlns:a16="http://schemas.microsoft.com/office/drawing/2014/main" id="{3FD2DF4B-9694-4EFC-9CF6-FDE773D3D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064" y="147821"/>
            <a:ext cx="3035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Profit</a:t>
            </a:r>
          </a:p>
        </p:txBody>
      </p:sp>
      <p:sp>
        <p:nvSpPr>
          <p:cNvPr id="13" name="原创设计师QQ598969553      _5">
            <a:extLst>
              <a:ext uri="{FF2B5EF4-FFF2-40B4-BE49-F238E27FC236}">
                <a16:creationId xmlns:a16="http://schemas.microsoft.com/office/drawing/2014/main" id="{67244646-D8DA-4DF7-9510-C60341D14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207" y="905403"/>
            <a:ext cx="26120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Annually Fee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D285CA5-724E-4DC1-AA08-1255D7CAE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621496"/>
              </p:ext>
            </p:extLst>
          </p:nvPr>
        </p:nvGraphicFramePr>
        <p:xfrm>
          <a:off x="1086207" y="1758949"/>
          <a:ext cx="7153276" cy="1930021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457326">
                  <a:extLst>
                    <a:ext uri="{9D8B030D-6E8A-4147-A177-3AD203B41FA5}">
                      <a16:colId xmlns:a16="http://schemas.microsoft.com/office/drawing/2014/main" val="4030693148"/>
                    </a:ext>
                  </a:extLst>
                </a:gridCol>
                <a:gridCol w="2082941">
                  <a:extLst>
                    <a:ext uri="{9D8B030D-6E8A-4147-A177-3AD203B41FA5}">
                      <a16:colId xmlns:a16="http://schemas.microsoft.com/office/drawing/2014/main" val="1483605961"/>
                    </a:ext>
                  </a:extLst>
                </a:gridCol>
                <a:gridCol w="1717534">
                  <a:extLst>
                    <a:ext uri="{9D8B030D-6E8A-4147-A177-3AD203B41FA5}">
                      <a16:colId xmlns:a16="http://schemas.microsoft.com/office/drawing/2014/main" val="4138264282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1828432691"/>
                    </a:ext>
                  </a:extLst>
                </a:gridCol>
              </a:tblGrid>
              <a:tr h="7175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Annually Access fee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users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profit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8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49113"/>
                  </a:ext>
                </a:extLst>
              </a:tr>
              <a:tr h="6314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$ 0.08 million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481289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premium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$30.0 per year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$ 0.02 million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$ 0.6m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654164"/>
                  </a:ext>
                </a:extLst>
              </a:tr>
            </a:tbl>
          </a:graphicData>
        </a:graphic>
      </p:graphicFrame>
      <p:grpSp>
        <p:nvGrpSpPr>
          <p:cNvPr id="14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15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855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734819" y="164398"/>
            <a:ext cx="18769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EE3F2CC8-A6A8-4CA1-8067-0F56991255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971164"/>
              </p:ext>
            </p:extLst>
          </p:nvPr>
        </p:nvGraphicFramePr>
        <p:xfrm>
          <a:off x="963168" y="944880"/>
          <a:ext cx="7723632" cy="3736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箭头: 虚尾 24">
            <a:extLst>
              <a:ext uri="{FF2B5EF4-FFF2-40B4-BE49-F238E27FC236}">
                <a16:creationId xmlns:a16="http://schemas.microsoft.com/office/drawing/2014/main" id="{E9DD29F1-08D6-423B-8595-8E07A103425E}"/>
              </a:ext>
            </a:extLst>
          </p:cNvPr>
          <p:cNvSpPr/>
          <p:nvPr/>
        </p:nvSpPr>
        <p:spPr>
          <a:xfrm rot="16959248">
            <a:off x="5507219" y="2994935"/>
            <a:ext cx="1990708" cy="601463"/>
          </a:xfrm>
          <a:prstGeom prst="striped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812A7CD-9B0D-4DC8-B0A7-961FA1BE28C8}"/>
              </a:ext>
            </a:extLst>
          </p:cNvPr>
          <p:cNvSpPr txBox="1"/>
          <p:nvPr/>
        </p:nvSpPr>
        <p:spPr>
          <a:xfrm>
            <a:off x="6787270" y="3078480"/>
            <a:ext cx="21128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Increase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year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11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367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693596" y="164398"/>
            <a:ext cx="2313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BreakEven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4E2CA7-0607-45FF-8EC3-F2A6C1E1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96" y="878319"/>
            <a:ext cx="6896470" cy="39791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212792-A819-458D-B1A8-39BCCC352C31}"/>
              </a:ext>
            </a:extLst>
          </p:cNvPr>
          <p:cNvSpPr txBox="1"/>
          <p:nvPr/>
        </p:nvSpPr>
        <p:spPr>
          <a:xfrm>
            <a:off x="5933440" y="2571750"/>
            <a:ext cx="196088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10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513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693596" y="159600"/>
            <a:ext cx="2313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Key-Matric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4FE462-159C-4D4B-81B0-2E3F514F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73" y="944562"/>
            <a:ext cx="2263069" cy="823913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2E225DA6-C116-431E-A24D-AB45AA49284D}"/>
              </a:ext>
            </a:extLst>
          </p:cNvPr>
          <p:cNvSpPr/>
          <p:nvPr/>
        </p:nvSpPr>
        <p:spPr>
          <a:xfrm>
            <a:off x="3987165" y="1183798"/>
            <a:ext cx="1280160" cy="34544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97099D-311C-433D-8719-227D9E9D66D0}"/>
              </a:ext>
            </a:extLst>
          </p:cNvPr>
          <p:cNvSpPr txBox="1"/>
          <p:nvPr/>
        </p:nvSpPr>
        <p:spPr>
          <a:xfrm>
            <a:off x="5602605" y="112815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million times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7B8BAAE-A8B3-41D8-8FFE-AEA4C712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507" y="1979614"/>
            <a:ext cx="1066800" cy="1071562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D54E8B53-4FBE-4D19-9420-4E9096BD90B4}"/>
              </a:ext>
            </a:extLst>
          </p:cNvPr>
          <p:cNvSpPr/>
          <p:nvPr/>
        </p:nvSpPr>
        <p:spPr>
          <a:xfrm>
            <a:off x="3987165" y="2343945"/>
            <a:ext cx="1280160" cy="34544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8C0777-CDF8-4F96-BEA6-87182D130233}"/>
              </a:ext>
            </a:extLst>
          </p:cNvPr>
          <p:cNvSpPr txBox="1"/>
          <p:nvPr/>
        </p:nvSpPr>
        <p:spPr>
          <a:xfrm>
            <a:off x="5602605" y="2320769"/>
            <a:ext cx="410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 million Premium users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89FBB6-F6A8-4EC3-A215-48FE37F7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649" y="3262315"/>
            <a:ext cx="2088515" cy="1446490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E54B4BAC-5EAF-44A0-A6C9-744909973303}"/>
              </a:ext>
            </a:extLst>
          </p:cNvPr>
          <p:cNvSpPr/>
          <p:nvPr/>
        </p:nvSpPr>
        <p:spPr>
          <a:xfrm>
            <a:off x="3987165" y="3687270"/>
            <a:ext cx="1280160" cy="34544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02C587-D433-4566-BABD-6B8911206EED}"/>
              </a:ext>
            </a:extLst>
          </p:cNvPr>
          <p:cNvSpPr txBox="1"/>
          <p:nvPr/>
        </p:nvSpPr>
        <p:spPr>
          <a:xfrm>
            <a:off x="5602605" y="3675324"/>
            <a:ext cx="403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Retention Rate over 70%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6">
            <a:extLst>
              <a:ext uri="{FF2B5EF4-FFF2-40B4-BE49-F238E27FC236}">
                <a16:creationId xmlns:a16="http://schemas.microsoft.com/office/drawing/2014/main" id="{24922CED-0AFD-469E-81BC-57183DA6A4C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20" name="矩形 7">
              <a:extLst>
                <a:ext uri="{FF2B5EF4-FFF2-40B4-BE49-F238E27FC236}">
                  <a16:creationId xmlns:a16="http://schemas.microsoft.com/office/drawing/2014/main" id="{EE9F533D-4BCA-40C0-831E-47633C5AE4B1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8">
              <a:extLst>
                <a:ext uri="{FF2B5EF4-FFF2-40B4-BE49-F238E27FC236}">
                  <a16:creationId xmlns:a16="http://schemas.microsoft.com/office/drawing/2014/main" id="{D7CA9EE0-6AEE-4148-8E68-9854284D8590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545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屏幕截图, 文字&#10;&#10;已生成高可信度的说明">
            <a:extLst>
              <a:ext uri="{FF2B5EF4-FFF2-40B4-BE49-F238E27FC236}">
                <a16:creationId xmlns:a16="http://schemas.microsoft.com/office/drawing/2014/main" id="{662CDD92-D7BE-429E-A4CD-8B7312174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896"/>
          <a:stretch/>
        </p:blipFill>
        <p:spPr>
          <a:xfrm>
            <a:off x="381000" y="0"/>
            <a:ext cx="84105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9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原创设计师QQ598969553      _1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-7938"/>
            <a:ext cx="2555875" cy="5159376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原创设计师QQ598969553      _2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133600"/>
            <a:ext cx="438150" cy="8763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8" name="原创设计师QQ598969553      _3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965325" y="1562100"/>
            <a:ext cx="581025" cy="1158875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9" name="原创设计师QQ598969553      _4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222500" y="2090738"/>
            <a:ext cx="471488" cy="94456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原创设计师QQ598969553      _9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035050" y="3165475"/>
            <a:ext cx="2035175" cy="2035175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原创设计师QQ598969553      _10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17463" y="4227513"/>
            <a:ext cx="2033588" cy="2033587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原创设计师QQ598969553      _11"/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090738" y="4227513"/>
            <a:ext cx="2033587" cy="203358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44046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350" y="1740939"/>
            <a:ext cx="4292063" cy="1955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8105" y="3206915"/>
            <a:ext cx="2545895" cy="1952293"/>
          </a:xfrm>
          <a:prstGeom prst="rect">
            <a:avLst/>
          </a:prstGeom>
        </p:spPr>
      </p:pic>
      <p:sp>
        <p:nvSpPr>
          <p:cNvPr id="13" name="原创设计师QQ598969553      _12"/>
          <p:cNvSpPr>
            <a:spLocks noChangeArrowheads="1"/>
          </p:cNvSpPr>
          <p:nvPr/>
        </p:nvSpPr>
        <p:spPr bwMode="auto">
          <a:xfrm>
            <a:off x="505420" y="88980"/>
            <a:ext cx="46663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COMP5206 Information Technologies and Systems</a:t>
            </a:r>
          </a:p>
        </p:txBody>
      </p:sp>
    </p:spTree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29" grpId="1" animBg="1"/>
      <p:bldP spid="34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6071" y="42473"/>
            <a:ext cx="2819233" cy="548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AU" sz="28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AU" sz="28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396071" y="588943"/>
            <a:ext cx="2586446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AU" sz="1800" b="1" dirty="0"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500" b="1" dirty="0">
                <a:latin typeface="Arial" panose="020B0604020202020204" pitchFamily="34" charset="0"/>
                <a:cs typeface="Arial" panose="020B0604020202020204" pitchFamily="34" charset="0"/>
              </a:rPr>
              <a:t>Market Prospects</a:t>
            </a:r>
          </a:p>
        </p:txBody>
      </p:sp>
      <p:sp>
        <p:nvSpPr>
          <p:cNvPr id="6" name="矩形 5"/>
          <p:cNvSpPr/>
          <p:nvPr/>
        </p:nvSpPr>
        <p:spPr>
          <a:xfrm>
            <a:off x="2032363" y="1140092"/>
            <a:ext cx="4688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Australian</a:t>
            </a:r>
            <a:r>
              <a:rPr lang="en-AU" sz="1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Health and Welfare, </a:t>
            </a:r>
            <a:r>
              <a:rPr lang="en-A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 </a:t>
            </a:r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箭头: 右 8"/>
          <p:cNvSpPr/>
          <p:nvPr/>
        </p:nvSpPr>
        <p:spPr>
          <a:xfrm rot="8580695">
            <a:off x="3154073" y="1738807"/>
            <a:ext cx="783022" cy="17705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97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740927" y="1971457"/>
            <a:ext cx="3960696" cy="800569"/>
            <a:chOff x="287026" y="4839218"/>
            <a:chExt cx="5635082" cy="1067422"/>
          </a:xfrm>
        </p:grpSpPr>
        <p:grpSp>
          <p:nvGrpSpPr>
            <p:cNvPr id="30" name="组合 29"/>
            <p:cNvGrpSpPr/>
            <p:nvPr/>
          </p:nvGrpSpPr>
          <p:grpSpPr>
            <a:xfrm>
              <a:off x="287026" y="4839218"/>
              <a:ext cx="5635082" cy="1067422"/>
              <a:chOff x="287026" y="4839218"/>
              <a:chExt cx="5635082" cy="106742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87026" y="4921756"/>
                <a:ext cx="5635082" cy="984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AU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Nearly                   of </a:t>
                </a:r>
                <a:r>
                  <a:rPr lang="en-A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Australians facing more than two chronic diseases at       age and </a:t>
                </a:r>
                <a:r>
                  <a:rPr lang="en-AU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above.</a:t>
                </a:r>
                <a:endParaRPr lang="en-AU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846439" y="4839218"/>
                <a:ext cx="1497526" cy="6463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lang="en-AU" sz="27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AU" sz="2700" b="1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C000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40%  </a:t>
                </a:r>
                <a:endParaRPr lang="en-AU" sz="27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2658378" y="5414751"/>
              <a:ext cx="689045" cy="461665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AU" altLang="zh-CN" sz="1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45</a:t>
              </a:r>
              <a:endParaRPr lang="zh-CN" alt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5121" y="2031844"/>
            <a:ext cx="3976798" cy="767537"/>
            <a:chOff x="6453668" y="4862105"/>
            <a:chExt cx="5520595" cy="1023381"/>
          </a:xfrm>
        </p:grpSpPr>
        <p:sp>
          <p:nvSpPr>
            <p:cNvPr id="27" name="矩形 26"/>
            <p:cNvSpPr/>
            <p:nvPr/>
          </p:nvSpPr>
          <p:spPr>
            <a:xfrm>
              <a:off x="6453668" y="4900602"/>
              <a:ext cx="5520595" cy="984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A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Nearly</a:t>
              </a:r>
              <a:r>
                <a:rPr lang="en-AU" sz="1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AU" sz="1400" dirty="0">
                  <a:solidFill>
                    <a:srgbClr val="FFC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AU" sz="1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4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AU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en-AU" sz="14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Australian</a:t>
              </a:r>
              <a:r>
                <a:rPr lang="en-AU" sz="1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adults</a:t>
              </a:r>
              <a:r>
                <a:rPr lang="en-AU" sz="1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  <a:r>
                <a:rPr lang="en-AU" sz="1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overweight</a:t>
              </a:r>
              <a:r>
                <a:rPr lang="en-AU" sz="1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r>
                <a:rPr lang="en-AU" sz="1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obese</a:t>
              </a:r>
              <a:r>
                <a:rPr lang="en-A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7200018" y="4862105"/>
              <a:ext cx="1225011" cy="64633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AU" sz="27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30%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17" name="矩形 16"/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</p:grpSp>
      <p:pic>
        <p:nvPicPr>
          <p:cNvPr id="1026" name="Picture 2" descr="Image result for obesit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7" y="2954655"/>
            <a:ext cx="2400776" cy="18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hronic diseas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528" y="3057525"/>
            <a:ext cx="2359819" cy="18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箭头: 右 8"/>
          <p:cNvSpPr/>
          <p:nvPr/>
        </p:nvSpPr>
        <p:spPr>
          <a:xfrm rot="2624250">
            <a:off x="4638667" y="1754275"/>
            <a:ext cx="733280" cy="1461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97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8362" y="4849684"/>
            <a:ext cx="7016387" cy="18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just">
              <a:lnSpc>
                <a:spcPct val="96000"/>
              </a:lnSpc>
              <a:spcAft>
                <a:spcPts val="20"/>
              </a:spcAft>
            </a:pPr>
            <a:r>
              <a:rPr lang="en-AU" sz="600" dirty="0">
                <a:solidFill>
                  <a:srgbClr val="000000"/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Health, A. I. o., &amp; Welfare. (2017). Weight loss surgery in Australia 2014–15: Australian Hospital Statistics.  </a:t>
            </a:r>
            <a:endParaRPr lang="en-AU" sz="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55"/>
          <a:stretch>
            <a:fillRect/>
          </a:stretch>
        </p:blipFill>
        <p:spPr bwMode="auto">
          <a:xfrm>
            <a:off x="457200" y="1554480"/>
            <a:ext cx="8178800" cy="311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598419" y="1415980"/>
            <a:ext cx="478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Fitness App Market Size, 2017-2023 (USD Million)</a:t>
            </a:r>
          </a:p>
        </p:txBody>
      </p:sp>
      <p:sp>
        <p:nvSpPr>
          <p:cNvPr id="3" name="矩形 2"/>
          <p:cNvSpPr/>
          <p:nvPr/>
        </p:nvSpPr>
        <p:spPr>
          <a:xfrm>
            <a:off x="224028" y="4912668"/>
            <a:ext cx="86380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900" dirty="0">
                <a:solidFill>
                  <a:srgbClr val="555555"/>
                </a:solidFill>
                <a:latin typeface="Verdana" panose="020B0604030504040204" pitchFamily="34" charset="0"/>
              </a:rPr>
              <a:t>http://ezproxy.library.usyd.edu.au/login?url=https://search-proquest-com.ezproxy1.library.usyd.edu.au/docview/1891728540?accountid=14757</a:t>
            </a:r>
            <a:endParaRPr lang="en-AU" sz="900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8" name="矩形 7"/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9" name="矩形 8"/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</p:grpSp>
      <p:sp>
        <p:nvSpPr>
          <p:cNvPr id="12" name="矩形 11"/>
          <p:cNvSpPr/>
          <p:nvPr/>
        </p:nvSpPr>
        <p:spPr>
          <a:xfrm>
            <a:off x="457200" y="40844"/>
            <a:ext cx="2594813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AU" sz="28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AU" sz="28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396071" y="588943"/>
            <a:ext cx="2586446" cy="417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A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Prospects</a:t>
            </a:r>
          </a:p>
        </p:txBody>
      </p:sp>
    </p:spTree>
    <p:extLst>
      <p:ext uri="{BB962C8B-B14F-4D97-AF65-F5344CB8AC3E}">
        <p14:creationId xmlns:p14="http://schemas.microsoft.com/office/powerpoint/2010/main" val="397921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4617" y="1117796"/>
            <a:ext cx="7324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are 4 things people hate in fitness apps after using them for a while.</a:t>
            </a:r>
            <a:endParaRPr lang="en-A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44961" y="1799576"/>
            <a:ext cx="3976367" cy="591669"/>
            <a:chOff x="1697278" y="1929632"/>
            <a:chExt cx="4371090" cy="989340"/>
          </a:xfrm>
          <a:solidFill>
            <a:srgbClr val="018BE9"/>
          </a:solidFill>
        </p:grpSpPr>
        <p:sp>
          <p:nvSpPr>
            <p:cNvPr id="39" name="矩形 38"/>
            <p:cNvSpPr/>
            <p:nvPr/>
          </p:nvSpPr>
          <p:spPr>
            <a:xfrm>
              <a:off x="2475146" y="2007814"/>
              <a:ext cx="3593222" cy="8352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>
              <a:defPPr>
                <a:defRPr lang="zh-CN">
                  <a:solidFill>
                    <a:srgbClr val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A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Inconvenient record operation</a:t>
              </a:r>
              <a:endParaRPr lang="en-AU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10"/>
            <p:cNvSpPr txBox="1"/>
            <p:nvPr/>
          </p:nvSpPr>
          <p:spPr>
            <a:xfrm>
              <a:off x="1697278" y="1929632"/>
              <a:ext cx="869826" cy="98934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00" b="1" dirty="0">
                  <a:solidFill>
                    <a:srgbClr val="018BE9"/>
                  </a:solidFill>
                </a:rPr>
                <a:t>01</a:t>
              </a:r>
              <a:endParaRPr lang="zh-CN" altLang="en-US" sz="3300" b="1" dirty="0">
                <a:solidFill>
                  <a:srgbClr val="018BE9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71126" y="1727279"/>
            <a:ext cx="4659575" cy="1329742"/>
            <a:chOff x="4852421" y="1808595"/>
            <a:chExt cx="6213547" cy="2223461"/>
          </a:xfrm>
        </p:grpSpPr>
        <p:sp>
          <p:nvSpPr>
            <p:cNvPr id="36" name="矩形 35"/>
            <p:cNvSpPr/>
            <p:nvPr/>
          </p:nvSpPr>
          <p:spPr>
            <a:xfrm>
              <a:off x="5941946" y="2007654"/>
              <a:ext cx="5124022" cy="8352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>
              <a:defPPr>
                <a:defRPr lang="zh-CN">
                  <a:solidFill>
                    <a:srgbClr val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Losing motivation due to unsupervised</a:t>
              </a:r>
            </a:p>
          </p:txBody>
        </p:sp>
        <p:sp>
          <p:nvSpPr>
            <p:cNvPr id="37" name="文本框 13"/>
            <p:cNvSpPr txBox="1"/>
            <p:nvPr/>
          </p:nvSpPr>
          <p:spPr>
            <a:xfrm>
              <a:off x="4852421" y="1808595"/>
              <a:ext cx="1322798" cy="12311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33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941946" y="3053326"/>
              <a:ext cx="4960608" cy="978730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AU" altLang="zh-CN" sz="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Ask </a:t>
              </a:r>
              <a:r>
                <a:rPr lang="en-AU" sz="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 to take the initiative</a:t>
              </a:r>
              <a:endParaRPr lang="en-US" altLang="zh-CN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62196" y="3223754"/>
            <a:ext cx="3700463" cy="1228791"/>
            <a:chOff x="2828251" y="4223200"/>
            <a:chExt cx="4933249" cy="2055187"/>
          </a:xfrm>
        </p:grpSpPr>
        <p:sp>
          <p:nvSpPr>
            <p:cNvPr id="33" name="矩形 32"/>
            <p:cNvSpPr/>
            <p:nvPr/>
          </p:nvSpPr>
          <p:spPr>
            <a:xfrm>
              <a:off x="2948751" y="4223200"/>
              <a:ext cx="4357705" cy="83524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>
              <a:defPPr>
                <a:defRPr lang="zh-CN">
                  <a:solidFill>
                    <a:srgbClr val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Lack of social interaction support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2828251" y="5299657"/>
              <a:ext cx="4933249" cy="978730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AU" altLang="zh-CN" sz="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No convenient and active community</a:t>
              </a:r>
              <a:endParaRPr lang="en-US" altLang="zh-CN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171127" y="3112580"/>
            <a:ext cx="4972873" cy="1367801"/>
            <a:chOff x="449398" y="3925345"/>
            <a:chExt cx="6629242" cy="2287172"/>
          </a:xfrm>
        </p:grpSpPr>
        <p:sp>
          <p:nvSpPr>
            <p:cNvPr id="30" name="矩形 29"/>
            <p:cNvSpPr/>
            <p:nvPr/>
          </p:nvSpPr>
          <p:spPr>
            <a:xfrm>
              <a:off x="1538580" y="4111152"/>
              <a:ext cx="5054717" cy="835243"/>
            </a:xfrm>
            <a:prstGeom prst="rect">
              <a:avLst/>
            </a:prstGeom>
            <a:solidFill>
              <a:srgbClr val="A5C249"/>
            </a:solidFill>
            <a:ln>
              <a:noFill/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rtlCol="0" anchor="ctr">
              <a:noAutofit/>
            </a:bodyPr>
            <a:lstStyle>
              <a:defPPr>
                <a:defRPr lang="zh-CN">
                  <a:solidFill>
                    <a:srgbClr val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Complex features cause high cost of use</a:t>
              </a:r>
            </a:p>
          </p:txBody>
        </p:sp>
        <p:sp>
          <p:nvSpPr>
            <p:cNvPr id="31" name="文本框 24"/>
            <p:cNvSpPr txBox="1"/>
            <p:nvPr/>
          </p:nvSpPr>
          <p:spPr>
            <a:xfrm>
              <a:off x="449398" y="3925345"/>
              <a:ext cx="1322798" cy="12311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00" b="1" dirty="0">
                  <a:solidFill>
                    <a:srgbClr val="A5C2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3300" b="1" dirty="0">
                <a:solidFill>
                  <a:srgbClr val="A5C24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387659" y="5233788"/>
              <a:ext cx="5690981" cy="978729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AU" sz="15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rofessional</a:t>
              </a:r>
              <a:r>
                <a:rPr lang="en-AU" sz="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features and wearable devices </a:t>
              </a:r>
              <a:endParaRPr lang="en-US" altLang="zh-CN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文本框 16"/>
          <p:cNvSpPr txBox="1"/>
          <p:nvPr/>
        </p:nvSpPr>
        <p:spPr>
          <a:xfrm>
            <a:off x="44549" y="3011784"/>
            <a:ext cx="992099" cy="923330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300" b="1" dirty="0">
                <a:solidFill>
                  <a:srgbClr val="00B0F0"/>
                </a:solidFill>
              </a:rPr>
              <a:t>03</a:t>
            </a:r>
            <a:endParaRPr lang="zh-CN" altLang="en-US" sz="3300" b="1" dirty="0">
              <a:solidFill>
                <a:srgbClr val="00B0F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51356" y="2486861"/>
            <a:ext cx="2498120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AU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Manually enter all information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22" name="矩形 21"/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23" name="矩形 22"/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</p:grpSp>
      <p:sp>
        <p:nvSpPr>
          <p:cNvPr id="24" name="矩形 23"/>
          <p:cNvSpPr/>
          <p:nvPr/>
        </p:nvSpPr>
        <p:spPr>
          <a:xfrm>
            <a:off x="470882" y="98503"/>
            <a:ext cx="2460161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AU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AU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1" name="矩形 40"/>
          <p:cNvSpPr/>
          <p:nvPr/>
        </p:nvSpPr>
        <p:spPr>
          <a:xfrm>
            <a:off x="470882" y="683591"/>
            <a:ext cx="2586446" cy="3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AU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Problems</a:t>
            </a:r>
          </a:p>
        </p:txBody>
      </p:sp>
    </p:spTree>
    <p:extLst>
      <p:ext uri="{BB962C8B-B14F-4D97-AF65-F5344CB8AC3E}">
        <p14:creationId xmlns:p14="http://schemas.microsoft.com/office/powerpoint/2010/main" val="11756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8997" y="-10309"/>
            <a:ext cx="2844881" cy="613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AU" sz="32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AU" sz="32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104473" y="207727"/>
            <a:ext cx="2484911" cy="790243"/>
            <a:chOff x="1173001" y="1642981"/>
            <a:chExt cx="3660602" cy="1053657"/>
          </a:xfrm>
        </p:grpSpPr>
        <p:grpSp>
          <p:nvGrpSpPr>
            <p:cNvPr id="5" name="组合 4"/>
            <p:cNvGrpSpPr/>
            <p:nvPr/>
          </p:nvGrpSpPr>
          <p:grpSpPr>
            <a:xfrm>
              <a:off x="1173001" y="1960880"/>
              <a:ext cx="3660602" cy="735758"/>
              <a:chOff x="2336345" y="1795739"/>
              <a:chExt cx="4324645" cy="63365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2336345" y="1795739"/>
                <a:ext cx="4314547" cy="452762"/>
              </a:xfrm>
              <a:prstGeom prst="rect">
                <a:avLst/>
              </a:prstGeom>
              <a:solidFill>
                <a:srgbClr val="018BE9"/>
              </a:solidFill>
            </p:spPr>
            <p:txBody>
              <a:bodyPr rot="0" spcFirstLastPara="0" vert="horz" wrap="square" lIns="324000" tIns="34290" rIns="68580" bIns="3429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en-AU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da-DK" altLang="zh-CN" sz="135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直角三角形 14"/>
              <p:cNvSpPr/>
              <p:nvPr/>
            </p:nvSpPr>
            <p:spPr>
              <a:xfrm flipV="1">
                <a:off x="6470490" y="2238891"/>
                <a:ext cx="190500" cy="190500"/>
              </a:xfrm>
              <a:prstGeom prst="rtTriangle">
                <a:avLst/>
              </a:prstGeom>
              <a:solidFill>
                <a:srgbClr val="F6C171">
                  <a:lumMod val="75000"/>
                </a:srgbClr>
              </a:solidFill>
            </p:spPr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endParaRPr lang="zh-CN" altLang="en-US" sz="135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1275071" y="2050068"/>
              <a:ext cx="413508" cy="364409"/>
            </a:xfrm>
            <a:prstGeom prst="ellipse">
              <a:avLst/>
            </a:prstGeom>
            <a:solidFill>
              <a:srgbClr val="FFFFFF"/>
            </a:solidFill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500" b="1" dirty="0">
                  <a:solidFill>
                    <a:srgbClr val="F6C171">
                      <a:lumMod val="7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500" b="1" dirty="0" err="1">
                <a:solidFill>
                  <a:srgbClr val="F6C17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754645" y="1642981"/>
              <a:ext cx="2777993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AU" sz="21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MyFitnessPal</a:t>
              </a:r>
              <a:r>
                <a:rPr lang="en-AU" sz="405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3072" name="组合 3071"/>
          <p:cNvGrpSpPr/>
          <p:nvPr/>
        </p:nvGrpSpPr>
        <p:grpSpPr>
          <a:xfrm>
            <a:off x="3360910" y="1441534"/>
            <a:ext cx="2747369" cy="579455"/>
            <a:chOff x="1173001" y="3255767"/>
            <a:chExt cx="3663158" cy="772606"/>
          </a:xfrm>
        </p:grpSpPr>
        <p:grpSp>
          <p:nvGrpSpPr>
            <p:cNvPr id="6" name="组合 5"/>
            <p:cNvGrpSpPr/>
            <p:nvPr/>
          </p:nvGrpSpPr>
          <p:grpSpPr>
            <a:xfrm>
              <a:off x="1173001" y="3283179"/>
              <a:ext cx="3663158" cy="745194"/>
              <a:chOff x="2473951" y="2507983"/>
              <a:chExt cx="4327665" cy="64177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473951" y="2507983"/>
                <a:ext cx="4314547" cy="452762"/>
              </a:xfrm>
              <a:prstGeom prst="rect">
                <a:avLst/>
              </a:prstGeom>
              <a:solidFill>
                <a:srgbClr val="F27255"/>
              </a:solidFill>
            </p:spPr>
            <p:txBody>
              <a:bodyPr rot="0" spcFirstLastPara="0" vert="horz" wrap="square" lIns="324000" tIns="34290" rIns="68580" bIns="3429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endParaRPr lang="da-DK" altLang="zh-CN" sz="135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直角三角形 11"/>
              <p:cNvSpPr/>
              <p:nvPr/>
            </p:nvSpPr>
            <p:spPr>
              <a:xfrm flipV="1">
                <a:off x="6611116" y="2959262"/>
                <a:ext cx="190500" cy="190500"/>
              </a:xfrm>
              <a:prstGeom prst="rtTriangle">
                <a:avLst/>
              </a:prstGeom>
              <a:solidFill>
                <a:srgbClr val="F27255">
                  <a:lumMod val="75000"/>
                </a:srgbClr>
              </a:solidFill>
            </p:spPr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endParaRPr lang="zh-CN" altLang="en-US" sz="135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1242571" y="3351423"/>
              <a:ext cx="413508" cy="364409"/>
            </a:xfrm>
            <a:prstGeom prst="ellipse">
              <a:avLst/>
            </a:prstGeom>
            <a:solidFill>
              <a:srgbClr val="FFFFFF"/>
            </a:solidFill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500" b="1" dirty="0">
                  <a:solidFill>
                    <a:srgbClr val="F6C171">
                      <a:lumMod val="7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1500" b="1" dirty="0" err="1">
                <a:solidFill>
                  <a:srgbClr val="F6C17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29318" y="3255767"/>
              <a:ext cx="1939418" cy="52322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AU" sz="2100" b="1" dirty="0" err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Moov</a:t>
              </a:r>
              <a:r>
                <a:rPr lang="en-AU" sz="21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21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Now </a:t>
              </a:r>
            </a:p>
          </p:txBody>
        </p:sp>
      </p:grpSp>
      <p:grpSp>
        <p:nvGrpSpPr>
          <p:cNvPr id="3073" name="组合 3072"/>
          <p:cNvGrpSpPr/>
          <p:nvPr/>
        </p:nvGrpSpPr>
        <p:grpSpPr>
          <a:xfrm>
            <a:off x="588322" y="2469730"/>
            <a:ext cx="2739041" cy="580037"/>
            <a:chOff x="1173001" y="4586725"/>
            <a:chExt cx="3652054" cy="773382"/>
          </a:xfrm>
        </p:grpSpPr>
        <p:grpSp>
          <p:nvGrpSpPr>
            <p:cNvPr id="7" name="组合 6"/>
            <p:cNvGrpSpPr/>
            <p:nvPr/>
          </p:nvGrpSpPr>
          <p:grpSpPr>
            <a:xfrm>
              <a:off x="1173001" y="4616636"/>
              <a:ext cx="3652054" cy="743471"/>
              <a:chOff x="2611553" y="3229837"/>
              <a:chExt cx="4314547" cy="640295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611553" y="3229837"/>
                <a:ext cx="4314547" cy="452762"/>
              </a:xfrm>
              <a:prstGeom prst="rect">
                <a:avLst/>
              </a:prstGeom>
              <a:solidFill>
                <a:srgbClr val="CE8D3E"/>
              </a:solidFill>
            </p:spPr>
            <p:txBody>
              <a:bodyPr rot="0" spcFirstLastPara="0" vert="horz" wrap="square" lIns="324000" tIns="34290" rIns="68580" bIns="3429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endParaRPr lang="da-DK" altLang="zh-CN" sz="1350" dirty="0">
                  <a:solidFill>
                    <a:sysClr val="window" lastClr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直角三角形 8"/>
              <p:cNvSpPr/>
              <p:nvPr/>
            </p:nvSpPr>
            <p:spPr>
              <a:xfrm flipV="1">
                <a:off x="6735600" y="3679632"/>
                <a:ext cx="190500" cy="190500"/>
              </a:xfrm>
              <a:prstGeom prst="rtTriangle">
                <a:avLst/>
              </a:prstGeom>
              <a:solidFill>
                <a:srgbClr val="CE8D3E">
                  <a:lumMod val="75000"/>
                </a:srgbClr>
              </a:solidFill>
            </p:spPr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endParaRPr lang="zh-CN" altLang="en-US" sz="135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椭圆 25"/>
            <p:cNvSpPr/>
            <p:nvPr/>
          </p:nvSpPr>
          <p:spPr>
            <a:xfrm>
              <a:off x="1242571" y="4680313"/>
              <a:ext cx="413508" cy="364409"/>
            </a:xfrm>
            <a:prstGeom prst="ellipse">
              <a:avLst/>
            </a:prstGeom>
            <a:solidFill>
              <a:srgbClr val="FFFFFF"/>
            </a:solidFill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500" b="1" dirty="0">
                  <a:solidFill>
                    <a:srgbClr val="F6C171">
                      <a:lumMod val="7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1500" b="1" dirty="0" err="1">
                <a:solidFill>
                  <a:srgbClr val="F6C17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398006" y="4586725"/>
              <a:ext cx="1202038" cy="52322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AU" sz="2100" b="1" dirty="0" err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Strava</a:t>
              </a:r>
              <a:endParaRPr lang="en-AU" sz="21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074" name="Picture 2" descr="Image result for myfitnessp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067" y="979609"/>
            <a:ext cx="2219918" cy="133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oov now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2" r="2084"/>
          <a:stretch>
            <a:fillRect/>
          </a:stretch>
        </p:blipFill>
        <p:spPr bwMode="auto">
          <a:xfrm>
            <a:off x="3692529" y="2020988"/>
            <a:ext cx="2098105" cy="167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trav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7" y="3049767"/>
            <a:ext cx="2618294" cy="147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矩形 3074"/>
          <p:cNvSpPr/>
          <p:nvPr/>
        </p:nvSpPr>
        <p:spPr>
          <a:xfrm>
            <a:off x="6603663" y="2315841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arcode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scanners </a:t>
            </a:r>
          </a:p>
        </p:txBody>
      </p:sp>
      <p:sp>
        <p:nvSpPr>
          <p:cNvPr id="3077" name="矩形 3076"/>
          <p:cNvSpPr/>
          <p:nvPr/>
        </p:nvSpPr>
        <p:spPr>
          <a:xfrm>
            <a:off x="3645445" y="3696067"/>
            <a:ext cx="2066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A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eal</a:t>
            </a:r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-time voice guidance </a:t>
            </a:r>
          </a:p>
        </p:txBody>
      </p:sp>
      <p:sp>
        <p:nvSpPr>
          <p:cNvPr id="3079" name="矩形 3078"/>
          <p:cNvSpPr/>
          <p:nvPr/>
        </p:nvSpPr>
        <p:spPr>
          <a:xfrm>
            <a:off x="640500" y="4533079"/>
            <a:ext cx="22220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in the fitness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apps</a:t>
            </a:r>
            <a:endParaRPr lang="en-A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33" name="矩形 32"/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34" name="矩形 33"/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</p:grpSp>
      <p:sp>
        <p:nvSpPr>
          <p:cNvPr id="35" name="矩形 34"/>
          <p:cNvSpPr/>
          <p:nvPr/>
        </p:nvSpPr>
        <p:spPr>
          <a:xfrm>
            <a:off x="370402" y="684593"/>
            <a:ext cx="2586446" cy="35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A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B0F356-DA69-7148-B17E-B233F7E0C8C7}"/>
              </a:ext>
            </a:extLst>
          </p:cNvPr>
          <p:cNvSpPr txBox="1"/>
          <p:nvPr/>
        </p:nvSpPr>
        <p:spPr>
          <a:xfrm>
            <a:off x="4252332" y="617034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4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155372"/>
              </p:ext>
            </p:extLst>
          </p:nvPr>
        </p:nvGraphicFramePr>
        <p:xfrm>
          <a:off x="859699" y="909229"/>
          <a:ext cx="7358743" cy="348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Lack of perseverance</a:t>
                      </a:r>
                      <a:endParaRPr lang="zh-CN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018B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AU" altLang="zh-CN" sz="1600" b="0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According to Silverman, R. E. (2003, Jul 16</a:t>
                      </a:r>
                      <a:r>
                        <a:rPr lang="en-AU" altLang="zh-CN" sz="1600" b="0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), many of fitness members go to the gym less than five times a month.</a:t>
                      </a:r>
                      <a:endParaRPr lang="zh-CN" altLang="en-US" sz="16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018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AU" altLang="zh-CN" sz="1600" b="0" kern="1200" dirty="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oncerns </a:t>
                      </a:r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about complex health data input.</a:t>
                      </a:r>
                      <a:endParaRPr lang="zh-CN" altLang="en-US" sz="1600" b="0" kern="12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F272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AU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Gardner, A. K</a:t>
                      </a:r>
                      <a:r>
                        <a:rPr lang="en-AU" altLang="zh-CN" sz="160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(2000) describes that most of the current fitness and health applications require users to manually record various data.</a:t>
                      </a:r>
                      <a:endParaRPr lang="zh-CN" altLang="en-US" sz="1600" kern="12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F272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0929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Too many professional fitness functions.</a:t>
                      </a:r>
                      <a:endParaRPr lang="zh-CN" altLang="en-US" sz="1600" b="0" kern="12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CE8D3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altLang="zh-CN" sz="16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Guo</a:t>
                      </a:r>
                      <a:r>
                        <a:rPr lang="en-AU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R. (2015) claims </a:t>
                      </a:r>
                      <a:r>
                        <a:rPr lang="en-AU" altLang="zh-CN" sz="160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that many people think that these professional features are not useful to them. </a:t>
                      </a:r>
                      <a:endParaRPr lang="zh-CN" altLang="zh-CN" sz="1600" kern="12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CE8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7FCB331-2995-408F-9D9D-CB0CD42391C5}"/>
              </a:ext>
            </a:extLst>
          </p:cNvPr>
          <p:cNvSpPr/>
          <p:nvPr/>
        </p:nvSpPr>
        <p:spPr>
          <a:xfrm>
            <a:off x="0" y="36914"/>
            <a:ext cx="3405099" cy="548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en-US" altLang="zh-CN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</a:t>
            </a:r>
            <a:endParaRPr lang="zh-C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4328E3D-62B1-4B8A-AAA0-611BAC422518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377B08D-3A1C-45EB-8D8C-A4AF315031DD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5F5EEB6-5696-4A0D-91A2-2EF470ED0BFE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</p:grpSp>
      <p:sp>
        <p:nvSpPr>
          <p:cNvPr id="2" name="Rectangle 1"/>
          <p:cNvSpPr/>
          <p:nvPr/>
        </p:nvSpPr>
        <p:spPr>
          <a:xfrm>
            <a:off x="224028" y="4716874"/>
            <a:ext cx="8319897" cy="50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marR="156845" indent="-454025" algn="just">
              <a:lnSpc>
                <a:spcPct val="96000"/>
              </a:lnSpc>
              <a:spcAft>
                <a:spcPts val="20"/>
              </a:spcAft>
            </a:pPr>
            <a:r>
              <a:rPr lang="en-AU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Soeriaatmadja</a:t>
            </a:r>
            <a:r>
              <a:rPr lang="en-A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(2017). Consumer Tribe </a:t>
            </a:r>
            <a:r>
              <a:rPr lang="en-AU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A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Industri</a:t>
            </a:r>
            <a:r>
              <a:rPr lang="en-A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Gaya </a:t>
            </a:r>
            <a:r>
              <a:rPr lang="en-AU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Hidup</a:t>
            </a:r>
            <a:r>
              <a:rPr lang="en-A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Bandung, Indonesia. </a:t>
            </a:r>
            <a:r>
              <a:rPr lang="en-AU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Jurnal</a:t>
            </a:r>
            <a:r>
              <a:rPr lang="en-A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A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Nasional</a:t>
            </a:r>
            <a:r>
              <a:rPr lang="en-A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3(1), 149-166.  </a:t>
            </a:r>
          </a:p>
          <a:p>
            <a:pPr marL="444500" marR="156845" indent="-454025" algn="just">
              <a:lnSpc>
                <a:spcPct val="96000"/>
              </a:lnSpc>
              <a:spcAft>
                <a:spcPts val="20"/>
              </a:spcAft>
            </a:pPr>
            <a:r>
              <a:rPr lang="en-A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Gardner, D. K., Lane, M., Stevens, J., </a:t>
            </a:r>
            <a:r>
              <a:rPr lang="en-AU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Schlenker</a:t>
            </a:r>
            <a:r>
              <a:rPr lang="en-A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&amp; Schoolcraft, W. B. (2000). Blastocyst score affects implantation and pregnancy outcome: towards a single blastocyst transfer. Fertility and sterility, 73(6), 1155-1158.</a:t>
            </a:r>
          </a:p>
          <a:p>
            <a:pPr marL="444500" marR="156845" indent="-454025" algn="just">
              <a:lnSpc>
                <a:spcPct val="96000"/>
              </a:lnSpc>
              <a:spcAft>
                <a:spcPts val="20"/>
              </a:spcAft>
            </a:pPr>
            <a:r>
              <a:rPr lang="en-AU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</a:t>
            </a:r>
            <a:r>
              <a:rPr lang="en-A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L., Sharma, R., Yin, L., Lu, R., &amp; </a:t>
            </a:r>
            <a:r>
              <a:rPr lang="en-AU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Rong</a:t>
            </a:r>
            <a:r>
              <a:rPr lang="en-A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(2017). Automated competitor analysis using big data analytics: Evidence from the fitness mobile app business. Business Process Management Journal, 23(3), 735-762.  </a:t>
            </a:r>
          </a:p>
          <a:p>
            <a:pPr marL="444500" marR="156845" indent="-454025" algn="just">
              <a:lnSpc>
                <a:spcPct val="96000"/>
              </a:lnSpc>
              <a:spcAft>
                <a:spcPts val="20"/>
              </a:spcAft>
            </a:pPr>
            <a:endParaRPr lang="en-AU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43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439" y="730187"/>
            <a:ext cx="8292206" cy="352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AU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ideal </a:t>
            </a:r>
            <a:r>
              <a:rPr lang="en-AU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as a middle – aged worker with health needs but not professional fitness.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9" descr="699197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1" y="1455420"/>
            <a:ext cx="8489069" cy="32613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496324" y="4794761"/>
            <a:ext cx="81919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https://www.statista.com/statistics/699197/us-adults-that-use-an-app-to-track-their-fitness-by-age/</a:t>
            </a:r>
          </a:p>
        </p:txBody>
      </p:sp>
      <p:sp>
        <p:nvSpPr>
          <p:cNvPr id="11" name="矩形 10"/>
          <p:cNvSpPr/>
          <p:nvPr/>
        </p:nvSpPr>
        <p:spPr>
          <a:xfrm>
            <a:off x="2001149" y="1214264"/>
            <a:ext cx="8322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U.S. adults who use an app to track their fitness as of 2017, by age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38B9D2-81D6-41AC-B881-1E427568FF53}"/>
              </a:ext>
            </a:extLst>
          </p:cNvPr>
          <p:cNvSpPr/>
          <p:nvPr/>
        </p:nvSpPr>
        <p:spPr>
          <a:xfrm>
            <a:off x="0" y="19050"/>
            <a:ext cx="3405099" cy="548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en-US" altLang="zh-CN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</a:t>
            </a:r>
            <a:endParaRPr lang="zh-C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CE574B2-A6B5-4FD9-AFB4-F4F03C201DE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48A7B2A-26C3-4D8A-8A89-E69AB9E10888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4C0679-4BC4-4EEB-8D1D-3760B7662D55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47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14252" y="1047775"/>
            <a:ext cx="783771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AU" altLang="zh-C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 focus on:</a:t>
            </a:r>
          </a:p>
          <a:p>
            <a:r>
              <a:rPr lang="en-AU" altLang="zh-C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Helping people understand their diet, control the frequency of exercise, and help users develop good eating habits and shape healthy bodies to avoid various diseases caused by </a:t>
            </a:r>
            <a:r>
              <a:rPr lang="en-US" altLang="zh-C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health problems</a:t>
            </a:r>
            <a:r>
              <a:rPr lang="en-AU" altLang="zh-CN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AU" altLang="zh-CN" sz="9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  <a:p>
            <a:r>
              <a:rPr lang="en-US" altLang="zh-CN" sz="15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5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04917"/>
              </p:ext>
            </p:extLst>
          </p:nvPr>
        </p:nvGraphicFramePr>
        <p:xfrm>
          <a:off x="981075" y="2266950"/>
          <a:ext cx="7088506" cy="2578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8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5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  <a:endParaRPr lang="zh-CN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018B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Explanation</a:t>
                      </a:r>
                      <a:endParaRPr lang="zh-CN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018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083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Concise and suitable</a:t>
                      </a:r>
                      <a:endParaRPr lang="zh-CN" altLang="en-US" sz="1600" b="0" kern="12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CE8D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AU" altLang="zh-CN" sz="1600" b="0" kern="1200" dirty="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Diet (</a:t>
                      </a:r>
                      <a:r>
                        <a:rPr lang="en-US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record daily food intake and calculate nutrient intake</a:t>
                      </a:r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and exercise (only walking and running). </a:t>
                      </a:r>
                      <a:endParaRPr lang="zh-CN" altLang="zh-CN" sz="1600" b="0" kern="12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CE8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325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Active voice interaction</a:t>
                      </a:r>
                      <a:endParaRPr lang="zh-CN" altLang="en-US" sz="1600" b="0" kern="12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F272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AU" altLang="zh-CN" sz="1600" b="0" kern="1200" dirty="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eminds </a:t>
                      </a:r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users about their exercise in time and</a:t>
                      </a:r>
                      <a:r>
                        <a:rPr lang="en-AU" altLang="zh-CN" sz="1600" b="0" kern="1200" baseline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answers user questions</a:t>
                      </a:r>
                      <a:endParaRPr lang="zh-CN" altLang="zh-CN" sz="1600" b="0" kern="12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F272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367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Social environment</a:t>
                      </a:r>
                      <a:endParaRPr lang="zh-CN" altLang="en-US" sz="1600" b="0" kern="12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A5C24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AU" altLang="zh-CN" sz="1600" b="0" kern="1200" dirty="0" smtClean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llows </a:t>
                      </a:r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600" b="0" kern="1200" dirty="0" err="1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eople</a:t>
                      </a:r>
                      <a:r>
                        <a:rPr lang="en-AU" altLang="zh-CN" sz="1600" b="0" kern="1200" baseline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communicate with friends and </a:t>
                      </a:r>
                      <a:r>
                        <a:rPr lang="en-US" altLang="zh-CN" sz="1600" b="0" kern="12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share their moments about exercises and diet</a:t>
                      </a:r>
                      <a:endParaRPr lang="zh-CN" altLang="en-US" sz="1600" b="0" kern="12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rgbClr val="A5C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FE65884-AC75-4A22-9AD7-8BA4DA19D3A5}"/>
              </a:ext>
            </a:extLst>
          </p:cNvPr>
          <p:cNvSpPr/>
          <p:nvPr/>
        </p:nvSpPr>
        <p:spPr>
          <a:xfrm>
            <a:off x="0" y="17878"/>
            <a:ext cx="4041299" cy="548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en-US" altLang="zh-CN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altLang="zh-CN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</a:t>
            </a:r>
            <a:endParaRPr lang="zh-C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CE574B2-A6B5-4FD9-AFB4-F4F03C201DE9}"/>
              </a:ext>
            </a:extLst>
          </p:cNvPr>
          <p:cNvGrpSpPr/>
          <p:nvPr/>
        </p:nvGrpSpPr>
        <p:grpSpPr>
          <a:xfrm>
            <a:off x="0" y="209097"/>
            <a:ext cx="288036" cy="279934"/>
            <a:chOff x="0" y="246063"/>
            <a:chExt cx="493776" cy="43891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48A7B2A-26C3-4D8A-8A89-E69AB9E10888}"/>
                </a:ext>
              </a:extLst>
            </p:cNvPr>
            <p:cNvSpPr/>
            <p:nvPr/>
          </p:nvSpPr>
          <p:spPr>
            <a:xfrm>
              <a:off x="0" y="246063"/>
              <a:ext cx="384048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54C0679-4BC4-4EEB-8D1D-3760B7662D55}"/>
                </a:ext>
              </a:extLst>
            </p:cNvPr>
            <p:cNvSpPr/>
            <p:nvPr/>
          </p:nvSpPr>
          <p:spPr>
            <a:xfrm>
              <a:off x="428529" y="246063"/>
              <a:ext cx="65247" cy="438912"/>
            </a:xfrm>
            <a:prstGeom prst="rect">
              <a:avLst/>
            </a:prstGeom>
            <a:solidFill>
              <a:srgbClr val="063D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76152" y="632277"/>
            <a:ext cx="2410212" cy="41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slogan: Less is more.</a:t>
            </a:r>
            <a:endParaRPr lang="en-AU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1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1"/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1"/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1"/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1"/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1"/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1"/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1"/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1"/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1"/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heme/theme1.xml><?xml version="1.0" encoding="utf-8"?>
<a:theme xmlns:a="http://schemas.openxmlformats.org/drawingml/2006/main" name="Office 主题">
  <a:themeElements>
    <a:clrScheme name="经典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4381</TotalTime>
  <Words>1174</Words>
  <Application>Microsoft Office PowerPoint</Application>
  <PresentationFormat>On-screen Show (16:9)</PresentationFormat>
  <Paragraphs>235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 Unicode MS</vt:lpstr>
      <vt:lpstr>DengXian</vt:lpstr>
      <vt:lpstr>DengXian</vt:lpstr>
      <vt:lpstr>微软雅黑</vt:lpstr>
      <vt:lpstr>宋体</vt:lpstr>
      <vt:lpstr>华文细黑</vt:lpstr>
      <vt:lpstr>Arial</vt:lpstr>
      <vt:lpstr>Calibri</vt:lpstr>
      <vt:lpstr>Franklin Gothic Book</vt:lpstr>
      <vt:lpstr>Microsoft Sans Serif</vt:lpstr>
      <vt:lpstr>Times New Roman</vt:lpstr>
      <vt:lpstr>Verdana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lixiang</dc:creator>
  <cp:lastModifiedBy>Xiang Li</cp:lastModifiedBy>
  <cp:revision>372</cp:revision>
  <dcterms:created xsi:type="dcterms:W3CDTF">2015-04-07T15:42:54Z</dcterms:created>
  <dcterms:modified xsi:type="dcterms:W3CDTF">2018-10-10T13:34:51Z</dcterms:modified>
</cp:coreProperties>
</file>